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0"/>
  </p:notesMasterIdLst>
  <p:sldIdLst>
    <p:sldId id="256" r:id="rId2"/>
    <p:sldId id="257" r:id="rId3"/>
    <p:sldId id="258" r:id="rId4"/>
    <p:sldId id="259" r:id="rId5"/>
    <p:sldId id="260" r:id="rId6"/>
    <p:sldId id="261" r:id="rId7"/>
    <p:sldId id="262" r:id="rId8"/>
    <p:sldId id="263" r:id="rId9"/>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1" d="100"/>
          <a:sy n="61" d="100"/>
        </p:scale>
        <p:origin x="612"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250671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21212"/>
          </a:solidFill>
          <a:ln/>
        </p:spPr>
      </p:sp>
      <p:sp>
        <p:nvSpPr>
          <p:cNvPr id="3" name="Shape 1"/>
          <p:cNvSpPr/>
          <p:nvPr/>
        </p:nvSpPr>
        <p:spPr>
          <a:xfrm>
            <a:off x="0" y="0"/>
            <a:ext cx="14630400" cy="8229600"/>
          </a:xfrm>
          <a:prstGeom prst="rect">
            <a:avLst/>
          </a:prstGeom>
          <a:solidFill>
            <a:srgbClr val="1F1F1F"/>
          </a:solidFill>
          <a:ln/>
        </p:spPr>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5" name="Text 2"/>
          <p:cNvSpPr/>
          <p:nvPr/>
        </p:nvSpPr>
        <p:spPr>
          <a:xfrm>
            <a:off x="6350437" y="1522571"/>
            <a:ext cx="7415927" cy="2129314"/>
          </a:xfrm>
          <a:prstGeom prst="rect">
            <a:avLst/>
          </a:prstGeom>
          <a:noFill/>
          <a:ln/>
        </p:spPr>
        <p:txBody>
          <a:bodyPr wrap="square" rtlCol="0" anchor="t"/>
          <a:lstStyle/>
          <a:p>
            <a:pPr marL="0" indent="0">
              <a:lnSpc>
                <a:spcPts val="8384"/>
              </a:lnSpc>
              <a:buNone/>
            </a:pPr>
            <a:r>
              <a:rPr lang="en-US" sz="6707" kern="0" spc="-67" dirty="0">
                <a:solidFill>
                  <a:srgbClr val="FA95AF"/>
                </a:solidFill>
                <a:latin typeface="Anton" pitchFamily="34" charset="0"/>
                <a:ea typeface="Anton" pitchFamily="34" charset="-122"/>
                <a:cs typeface="Anton" pitchFamily="34" charset="-120"/>
              </a:rPr>
              <a:t>Religion in African Culture</a:t>
            </a:r>
            <a:endParaRPr lang="en-US" sz="6707" dirty="0"/>
          </a:p>
        </p:txBody>
      </p:sp>
      <p:sp>
        <p:nvSpPr>
          <p:cNvPr id="6" name="Text 3"/>
          <p:cNvSpPr/>
          <p:nvPr/>
        </p:nvSpPr>
        <p:spPr>
          <a:xfrm>
            <a:off x="6350437" y="4022169"/>
            <a:ext cx="7415927" cy="1975247"/>
          </a:xfrm>
          <a:prstGeom prst="rect">
            <a:avLst/>
          </a:prstGeom>
          <a:noFill/>
          <a:ln/>
        </p:spPr>
        <p:txBody>
          <a:bodyPr wrap="square" rtlCol="0" anchor="t"/>
          <a:lstStyle/>
          <a:p>
            <a:pPr marL="0" indent="0">
              <a:lnSpc>
                <a:spcPts val="3110"/>
              </a:lnSpc>
              <a:buNone/>
            </a:pPr>
            <a:r>
              <a:rPr lang="en-US" sz="1944" kern="0" spc="-39" dirty="0">
                <a:solidFill>
                  <a:srgbClr val="E0D6DE"/>
                </a:solidFill>
                <a:latin typeface="Fira Sans" pitchFamily="34" charset="0"/>
                <a:ea typeface="Fira Sans" pitchFamily="34" charset="-122"/>
                <a:cs typeface="Fira Sans" pitchFamily="34" charset="-120"/>
              </a:rPr>
              <a:t>Religion plays a fundamental role in African culture, deeply influencing the social, political, and economic aspects of life. African traditional religions, Christianity, and Islam are the primary religious expressions on the continent, each shaping the cultural landscape in unique ways.</a:t>
            </a:r>
            <a:endParaRPr lang="en-US" sz="1944" dirty="0"/>
          </a:p>
        </p:txBody>
      </p:sp>
      <p:sp>
        <p:nvSpPr>
          <p:cNvPr id="7" name="Shape 4"/>
          <p:cNvSpPr/>
          <p:nvPr/>
        </p:nvSpPr>
        <p:spPr>
          <a:xfrm>
            <a:off x="6350437" y="6293525"/>
            <a:ext cx="394930" cy="394930"/>
          </a:xfrm>
          <a:prstGeom prst="roundRect">
            <a:avLst>
              <a:gd name="adj" fmla="val 23151155"/>
            </a:avLst>
          </a:prstGeom>
          <a:noFill/>
          <a:ln w="7620">
            <a:solidFill>
              <a:srgbClr val="FFFFFF"/>
            </a:solidFill>
            <a:prstDash val="solid"/>
          </a:ln>
        </p:spPr>
      </p:sp>
      <p:sp>
        <p:nvSpPr>
          <p:cNvPr id="9" name="Text 5"/>
          <p:cNvSpPr/>
          <p:nvPr/>
        </p:nvSpPr>
        <p:spPr>
          <a:xfrm>
            <a:off x="6868716" y="6275070"/>
            <a:ext cx="3880247" cy="431959"/>
          </a:xfrm>
          <a:prstGeom prst="rect">
            <a:avLst/>
          </a:prstGeom>
          <a:noFill/>
          <a:ln/>
        </p:spPr>
        <p:txBody>
          <a:bodyPr wrap="none" rtlCol="0" anchor="t"/>
          <a:lstStyle/>
          <a:p>
            <a:pPr marL="0" indent="0" algn="l">
              <a:lnSpc>
                <a:spcPts val="3402"/>
              </a:lnSpc>
              <a:buNone/>
            </a:pPr>
            <a:r>
              <a:rPr lang="en-US" sz="2430" b="1" kern="0" spc="-39" dirty="0" smtClean="0">
                <a:solidFill>
                  <a:srgbClr val="E0D6DE"/>
                </a:solidFill>
                <a:latin typeface="Fira Sans" pitchFamily="34" charset="0"/>
                <a:ea typeface="Fira Sans" pitchFamily="34" charset="-122"/>
              </a:rPr>
              <a:t>Vincent </a:t>
            </a:r>
            <a:r>
              <a:rPr lang="en-US" sz="2430" b="1" kern="0" spc="-39" dirty="0" err="1" smtClean="0">
                <a:solidFill>
                  <a:srgbClr val="E0D6DE"/>
                </a:solidFill>
                <a:latin typeface="Fira Sans" pitchFamily="34" charset="0"/>
                <a:ea typeface="Fira Sans" pitchFamily="34" charset="-122"/>
              </a:rPr>
              <a:t>njagi</a:t>
            </a:r>
            <a:endParaRPr lang="en-US" sz="243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21212"/>
          </a:solidFill>
          <a:ln/>
        </p:spPr>
      </p:sp>
      <p:sp>
        <p:nvSpPr>
          <p:cNvPr id="3" name="Shape 1"/>
          <p:cNvSpPr/>
          <p:nvPr/>
        </p:nvSpPr>
        <p:spPr>
          <a:xfrm>
            <a:off x="0" y="0"/>
            <a:ext cx="14630400" cy="8229600"/>
          </a:xfrm>
          <a:prstGeom prst="rect">
            <a:avLst/>
          </a:prstGeom>
          <a:solidFill>
            <a:srgbClr val="1F1F1F"/>
          </a:solidFill>
          <a:ln/>
        </p:spPr>
      </p:sp>
      <p:pic>
        <p:nvPicPr>
          <p:cNvPr id="4" name="Image 0" descr="preencoded.png"/>
          <p:cNvPicPr>
            <a:picLocks noChangeAspect="1"/>
          </p:cNvPicPr>
          <p:nvPr/>
        </p:nvPicPr>
        <p:blipFill>
          <a:blip r:embed="rId3"/>
          <a:stretch>
            <a:fillRect/>
          </a:stretch>
        </p:blipFill>
        <p:spPr>
          <a:xfrm>
            <a:off x="0" y="0"/>
            <a:ext cx="14630400" cy="2167057"/>
          </a:xfrm>
          <a:prstGeom prst="rect">
            <a:avLst/>
          </a:prstGeom>
        </p:spPr>
      </p:pic>
      <p:sp>
        <p:nvSpPr>
          <p:cNvPr id="5" name="Text 2"/>
          <p:cNvSpPr/>
          <p:nvPr/>
        </p:nvSpPr>
        <p:spPr>
          <a:xfrm>
            <a:off x="2580084" y="2782491"/>
            <a:ext cx="4732139" cy="541734"/>
          </a:xfrm>
          <a:prstGeom prst="rect">
            <a:avLst/>
          </a:prstGeom>
          <a:noFill/>
          <a:ln/>
        </p:spPr>
        <p:txBody>
          <a:bodyPr wrap="none" rtlCol="0" anchor="t"/>
          <a:lstStyle/>
          <a:p>
            <a:pPr marL="0" indent="0">
              <a:lnSpc>
                <a:spcPts val="4266"/>
              </a:lnSpc>
              <a:buNone/>
            </a:pPr>
            <a:r>
              <a:rPr lang="en-US" sz="3413" kern="0" spc="-34" dirty="0">
                <a:solidFill>
                  <a:srgbClr val="FA95AF"/>
                </a:solidFill>
                <a:latin typeface="Anton" pitchFamily="34" charset="0"/>
                <a:ea typeface="Anton" pitchFamily="34" charset="-122"/>
                <a:cs typeface="Anton" pitchFamily="34" charset="-120"/>
              </a:rPr>
              <a:t>African Traditional Religions</a:t>
            </a:r>
            <a:endParaRPr lang="en-US" sz="3413" dirty="0"/>
          </a:p>
        </p:txBody>
      </p:sp>
      <p:sp>
        <p:nvSpPr>
          <p:cNvPr id="6" name="Text 3"/>
          <p:cNvSpPr/>
          <p:nvPr/>
        </p:nvSpPr>
        <p:spPr>
          <a:xfrm>
            <a:off x="2580084" y="3584258"/>
            <a:ext cx="9470112" cy="831890"/>
          </a:xfrm>
          <a:prstGeom prst="rect">
            <a:avLst/>
          </a:prstGeom>
          <a:noFill/>
          <a:ln/>
        </p:spPr>
        <p:txBody>
          <a:bodyPr wrap="square" rtlCol="0" anchor="t"/>
          <a:lstStyle/>
          <a:p>
            <a:pPr marL="0" indent="0">
              <a:lnSpc>
                <a:spcPts val="2184"/>
              </a:lnSpc>
              <a:buNone/>
            </a:pPr>
            <a:r>
              <a:rPr lang="en-US" sz="1365" kern="0" spc="-27" dirty="0">
                <a:solidFill>
                  <a:srgbClr val="E0D6DE"/>
                </a:solidFill>
                <a:latin typeface="Fira Sans" pitchFamily="34" charset="0"/>
                <a:ea typeface="Fira Sans" pitchFamily="34" charset="-122"/>
                <a:cs typeface="Fira Sans" pitchFamily="34" charset="-120"/>
              </a:rPr>
              <a:t>African traditional religions, often referred to as "indigenous religions," are diverse and rich in practice, encompassing a vast array of beliefs, rituals, and deities. They are closely intertwined with the natural world, emphasizing reverence for ancestors and spirits.</a:t>
            </a:r>
            <a:endParaRPr lang="en-US" sz="1365" dirty="0"/>
          </a:p>
        </p:txBody>
      </p:sp>
      <p:sp>
        <p:nvSpPr>
          <p:cNvPr id="7" name="Shape 4"/>
          <p:cNvSpPr/>
          <p:nvPr/>
        </p:nvSpPr>
        <p:spPr>
          <a:xfrm>
            <a:off x="2580084" y="4611172"/>
            <a:ext cx="4648438" cy="1553408"/>
          </a:xfrm>
          <a:prstGeom prst="roundRect">
            <a:avLst>
              <a:gd name="adj" fmla="val 6696"/>
            </a:avLst>
          </a:prstGeom>
          <a:solidFill>
            <a:srgbClr val="0D0D0D"/>
          </a:solidFill>
          <a:ln/>
        </p:spPr>
      </p:sp>
      <p:sp>
        <p:nvSpPr>
          <p:cNvPr id="8" name="Text 5"/>
          <p:cNvSpPr/>
          <p:nvPr/>
        </p:nvSpPr>
        <p:spPr>
          <a:xfrm>
            <a:off x="2753439" y="4784527"/>
            <a:ext cx="2167057" cy="270867"/>
          </a:xfrm>
          <a:prstGeom prst="rect">
            <a:avLst/>
          </a:prstGeom>
          <a:noFill/>
          <a:ln/>
        </p:spPr>
        <p:txBody>
          <a:bodyPr wrap="none" rtlCol="0" anchor="t"/>
          <a:lstStyle/>
          <a:p>
            <a:pPr marL="0" indent="0">
              <a:lnSpc>
                <a:spcPts val="2133"/>
              </a:lnSpc>
              <a:buNone/>
            </a:pPr>
            <a:r>
              <a:rPr lang="en-US" sz="1706" kern="0" spc="-17" dirty="0">
                <a:solidFill>
                  <a:srgbClr val="FA95AF"/>
                </a:solidFill>
                <a:latin typeface="Anton" pitchFamily="34" charset="0"/>
                <a:ea typeface="Anton" pitchFamily="34" charset="-122"/>
                <a:cs typeface="Anton" pitchFamily="34" charset="-120"/>
              </a:rPr>
              <a:t>Spirituality</a:t>
            </a:r>
            <a:endParaRPr lang="en-US" sz="1706" dirty="0"/>
          </a:p>
        </p:txBody>
      </p:sp>
      <p:sp>
        <p:nvSpPr>
          <p:cNvPr id="9" name="Text 6"/>
          <p:cNvSpPr/>
          <p:nvPr/>
        </p:nvSpPr>
        <p:spPr>
          <a:xfrm>
            <a:off x="2753439" y="5159335"/>
            <a:ext cx="4301728" cy="831890"/>
          </a:xfrm>
          <a:prstGeom prst="rect">
            <a:avLst/>
          </a:prstGeom>
          <a:noFill/>
          <a:ln/>
        </p:spPr>
        <p:txBody>
          <a:bodyPr wrap="square" rtlCol="0" anchor="t"/>
          <a:lstStyle/>
          <a:p>
            <a:pPr marL="0" indent="0">
              <a:lnSpc>
                <a:spcPts val="2184"/>
              </a:lnSpc>
              <a:buNone/>
            </a:pPr>
            <a:r>
              <a:rPr lang="en-US" sz="1365" kern="0" spc="-27" dirty="0">
                <a:solidFill>
                  <a:srgbClr val="E0D6DE"/>
                </a:solidFill>
                <a:latin typeface="Fira Sans" pitchFamily="34" charset="0"/>
                <a:ea typeface="Fira Sans" pitchFamily="34" charset="-122"/>
                <a:cs typeface="Fira Sans" pitchFamily="34" charset="-120"/>
              </a:rPr>
              <a:t>Belief in a supreme being, along with a host of lesser deities and ancestral spirits, is a core element of African traditional religions.</a:t>
            </a:r>
            <a:endParaRPr lang="en-US" sz="1365" dirty="0"/>
          </a:p>
        </p:txBody>
      </p:sp>
      <p:sp>
        <p:nvSpPr>
          <p:cNvPr id="10" name="Shape 7"/>
          <p:cNvSpPr/>
          <p:nvPr/>
        </p:nvSpPr>
        <p:spPr>
          <a:xfrm>
            <a:off x="7401877" y="4611172"/>
            <a:ext cx="4648438" cy="1553408"/>
          </a:xfrm>
          <a:prstGeom prst="roundRect">
            <a:avLst>
              <a:gd name="adj" fmla="val 6696"/>
            </a:avLst>
          </a:prstGeom>
          <a:solidFill>
            <a:srgbClr val="0D0D0D"/>
          </a:solidFill>
          <a:ln/>
        </p:spPr>
      </p:sp>
      <p:sp>
        <p:nvSpPr>
          <p:cNvPr id="11" name="Text 8"/>
          <p:cNvSpPr/>
          <p:nvPr/>
        </p:nvSpPr>
        <p:spPr>
          <a:xfrm>
            <a:off x="7575233" y="4784527"/>
            <a:ext cx="2167057" cy="270867"/>
          </a:xfrm>
          <a:prstGeom prst="rect">
            <a:avLst/>
          </a:prstGeom>
          <a:noFill/>
          <a:ln/>
        </p:spPr>
        <p:txBody>
          <a:bodyPr wrap="none" rtlCol="0" anchor="t"/>
          <a:lstStyle/>
          <a:p>
            <a:pPr marL="0" indent="0">
              <a:lnSpc>
                <a:spcPts val="2133"/>
              </a:lnSpc>
              <a:buNone/>
            </a:pPr>
            <a:r>
              <a:rPr lang="en-US" sz="1706" kern="0" spc="-17" dirty="0">
                <a:solidFill>
                  <a:srgbClr val="FA95AF"/>
                </a:solidFill>
                <a:latin typeface="Anton" pitchFamily="34" charset="0"/>
                <a:ea typeface="Anton" pitchFamily="34" charset="-122"/>
                <a:cs typeface="Anton" pitchFamily="34" charset="-120"/>
              </a:rPr>
              <a:t>Community</a:t>
            </a:r>
            <a:endParaRPr lang="en-US" sz="1706" dirty="0"/>
          </a:p>
        </p:txBody>
      </p:sp>
      <p:sp>
        <p:nvSpPr>
          <p:cNvPr id="12" name="Text 9"/>
          <p:cNvSpPr/>
          <p:nvPr/>
        </p:nvSpPr>
        <p:spPr>
          <a:xfrm>
            <a:off x="7575233" y="5159335"/>
            <a:ext cx="4301728" cy="831890"/>
          </a:xfrm>
          <a:prstGeom prst="rect">
            <a:avLst/>
          </a:prstGeom>
          <a:noFill/>
          <a:ln/>
        </p:spPr>
        <p:txBody>
          <a:bodyPr wrap="square" rtlCol="0" anchor="t"/>
          <a:lstStyle/>
          <a:p>
            <a:pPr marL="0" indent="0">
              <a:lnSpc>
                <a:spcPts val="2184"/>
              </a:lnSpc>
              <a:buNone/>
            </a:pPr>
            <a:r>
              <a:rPr lang="en-US" sz="1365" kern="0" spc="-27" dirty="0">
                <a:solidFill>
                  <a:srgbClr val="E0D6DE"/>
                </a:solidFill>
                <a:latin typeface="Fira Sans" pitchFamily="34" charset="0"/>
                <a:ea typeface="Fira Sans" pitchFamily="34" charset="-122"/>
                <a:cs typeface="Fira Sans" pitchFamily="34" charset="-120"/>
              </a:rPr>
              <a:t>Traditional religions often serve as the foundation of social cohesion, providing a framework for community gatherings and celebrations.</a:t>
            </a:r>
            <a:endParaRPr lang="en-US" sz="1365" dirty="0"/>
          </a:p>
        </p:txBody>
      </p:sp>
      <p:sp>
        <p:nvSpPr>
          <p:cNvPr id="13" name="Shape 10"/>
          <p:cNvSpPr/>
          <p:nvPr/>
        </p:nvSpPr>
        <p:spPr>
          <a:xfrm>
            <a:off x="2580084" y="6337935"/>
            <a:ext cx="4648438" cy="1276112"/>
          </a:xfrm>
          <a:prstGeom prst="roundRect">
            <a:avLst>
              <a:gd name="adj" fmla="val 8151"/>
            </a:avLst>
          </a:prstGeom>
          <a:solidFill>
            <a:srgbClr val="0D0D0D"/>
          </a:solidFill>
          <a:ln/>
        </p:spPr>
      </p:sp>
      <p:sp>
        <p:nvSpPr>
          <p:cNvPr id="14" name="Text 11"/>
          <p:cNvSpPr/>
          <p:nvPr/>
        </p:nvSpPr>
        <p:spPr>
          <a:xfrm>
            <a:off x="2753439" y="6511290"/>
            <a:ext cx="2167057" cy="270867"/>
          </a:xfrm>
          <a:prstGeom prst="rect">
            <a:avLst/>
          </a:prstGeom>
          <a:noFill/>
          <a:ln/>
        </p:spPr>
        <p:txBody>
          <a:bodyPr wrap="none" rtlCol="0" anchor="t"/>
          <a:lstStyle/>
          <a:p>
            <a:pPr marL="0" indent="0">
              <a:lnSpc>
                <a:spcPts val="2133"/>
              </a:lnSpc>
              <a:buNone/>
            </a:pPr>
            <a:r>
              <a:rPr lang="en-US" sz="1706" kern="0" spc="-17" dirty="0">
                <a:solidFill>
                  <a:srgbClr val="FA95AF"/>
                </a:solidFill>
                <a:latin typeface="Anton" pitchFamily="34" charset="0"/>
                <a:ea typeface="Anton" pitchFamily="34" charset="-122"/>
                <a:cs typeface="Anton" pitchFamily="34" charset="-120"/>
              </a:rPr>
              <a:t>Nature</a:t>
            </a:r>
            <a:endParaRPr lang="en-US" sz="1706" dirty="0"/>
          </a:p>
        </p:txBody>
      </p:sp>
      <p:sp>
        <p:nvSpPr>
          <p:cNvPr id="15" name="Text 12"/>
          <p:cNvSpPr/>
          <p:nvPr/>
        </p:nvSpPr>
        <p:spPr>
          <a:xfrm>
            <a:off x="2753439" y="6886099"/>
            <a:ext cx="4301728" cy="554593"/>
          </a:xfrm>
          <a:prstGeom prst="rect">
            <a:avLst/>
          </a:prstGeom>
          <a:noFill/>
          <a:ln/>
        </p:spPr>
        <p:txBody>
          <a:bodyPr wrap="square" rtlCol="0" anchor="t"/>
          <a:lstStyle/>
          <a:p>
            <a:pPr marL="0" indent="0">
              <a:lnSpc>
                <a:spcPts val="2184"/>
              </a:lnSpc>
              <a:buNone/>
            </a:pPr>
            <a:r>
              <a:rPr lang="en-US" sz="1365" kern="0" spc="-27" dirty="0">
                <a:solidFill>
                  <a:srgbClr val="E0D6DE"/>
                </a:solidFill>
                <a:latin typeface="Fira Sans" pitchFamily="34" charset="0"/>
                <a:ea typeface="Fira Sans" pitchFamily="34" charset="-122"/>
                <a:cs typeface="Fira Sans" pitchFamily="34" charset="-120"/>
              </a:rPr>
              <a:t>A strong connection to nature is evident, with veneration of natural elements, such as mountains, rivers, and trees.</a:t>
            </a:r>
            <a:endParaRPr lang="en-US" sz="1365" dirty="0"/>
          </a:p>
        </p:txBody>
      </p:sp>
      <p:sp>
        <p:nvSpPr>
          <p:cNvPr id="16" name="Shape 13"/>
          <p:cNvSpPr/>
          <p:nvPr/>
        </p:nvSpPr>
        <p:spPr>
          <a:xfrm>
            <a:off x="7401877" y="6337935"/>
            <a:ext cx="4648438" cy="1276112"/>
          </a:xfrm>
          <a:prstGeom prst="roundRect">
            <a:avLst>
              <a:gd name="adj" fmla="val 8151"/>
            </a:avLst>
          </a:prstGeom>
          <a:solidFill>
            <a:srgbClr val="0D0D0D"/>
          </a:solidFill>
          <a:ln/>
        </p:spPr>
      </p:sp>
      <p:sp>
        <p:nvSpPr>
          <p:cNvPr id="17" name="Text 14"/>
          <p:cNvSpPr/>
          <p:nvPr/>
        </p:nvSpPr>
        <p:spPr>
          <a:xfrm>
            <a:off x="7575233" y="6511290"/>
            <a:ext cx="2167057" cy="270867"/>
          </a:xfrm>
          <a:prstGeom prst="rect">
            <a:avLst/>
          </a:prstGeom>
          <a:noFill/>
          <a:ln/>
        </p:spPr>
        <p:txBody>
          <a:bodyPr wrap="none" rtlCol="0" anchor="t"/>
          <a:lstStyle/>
          <a:p>
            <a:pPr marL="0" indent="0">
              <a:lnSpc>
                <a:spcPts val="2133"/>
              </a:lnSpc>
              <a:buNone/>
            </a:pPr>
            <a:r>
              <a:rPr lang="en-US" sz="1706" kern="0" spc="-17" dirty="0">
                <a:solidFill>
                  <a:srgbClr val="FA95AF"/>
                </a:solidFill>
                <a:latin typeface="Anton" pitchFamily="34" charset="0"/>
                <a:ea typeface="Anton" pitchFamily="34" charset="-122"/>
                <a:cs typeface="Anton" pitchFamily="34" charset="-120"/>
              </a:rPr>
              <a:t>Rituals</a:t>
            </a:r>
            <a:endParaRPr lang="en-US" sz="1706" dirty="0"/>
          </a:p>
        </p:txBody>
      </p:sp>
      <p:sp>
        <p:nvSpPr>
          <p:cNvPr id="18" name="Text 15"/>
          <p:cNvSpPr/>
          <p:nvPr/>
        </p:nvSpPr>
        <p:spPr>
          <a:xfrm>
            <a:off x="7575233" y="6886099"/>
            <a:ext cx="4301728" cy="554593"/>
          </a:xfrm>
          <a:prstGeom prst="rect">
            <a:avLst/>
          </a:prstGeom>
          <a:noFill/>
          <a:ln/>
        </p:spPr>
        <p:txBody>
          <a:bodyPr wrap="square" rtlCol="0" anchor="t"/>
          <a:lstStyle/>
          <a:p>
            <a:pPr marL="0" indent="0">
              <a:lnSpc>
                <a:spcPts val="2184"/>
              </a:lnSpc>
              <a:buNone/>
            </a:pPr>
            <a:r>
              <a:rPr lang="en-US" sz="1365" kern="0" spc="-27" dirty="0">
                <a:solidFill>
                  <a:srgbClr val="E0D6DE"/>
                </a:solidFill>
                <a:latin typeface="Fira Sans" pitchFamily="34" charset="0"/>
                <a:ea typeface="Fira Sans" pitchFamily="34" charset="-122"/>
                <a:cs typeface="Fira Sans" pitchFamily="34" charset="-120"/>
              </a:rPr>
              <a:t>Rituals and ceremonies are essential for connecting with the spiritual realm and seeking guidance and blessings.</a:t>
            </a:r>
            <a:endParaRPr lang="en-US" sz="1365"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21212"/>
          </a:solidFill>
          <a:ln/>
        </p:spPr>
      </p:sp>
      <p:sp>
        <p:nvSpPr>
          <p:cNvPr id="3" name="Shape 1"/>
          <p:cNvSpPr/>
          <p:nvPr/>
        </p:nvSpPr>
        <p:spPr>
          <a:xfrm>
            <a:off x="0" y="0"/>
            <a:ext cx="14630400" cy="8229600"/>
          </a:xfrm>
          <a:prstGeom prst="rect">
            <a:avLst/>
          </a:prstGeom>
          <a:solidFill>
            <a:srgbClr val="1F1F1F"/>
          </a:solidFill>
          <a:ln/>
        </p:spPr>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5" name="Text 2"/>
          <p:cNvSpPr/>
          <p:nvPr/>
        </p:nvSpPr>
        <p:spPr>
          <a:xfrm>
            <a:off x="6091238" y="701993"/>
            <a:ext cx="4495562" cy="540068"/>
          </a:xfrm>
          <a:prstGeom prst="rect">
            <a:avLst/>
          </a:prstGeom>
          <a:noFill/>
          <a:ln/>
        </p:spPr>
        <p:txBody>
          <a:bodyPr wrap="none" rtlCol="0" anchor="t"/>
          <a:lstStyle/>
          <a:p>
            <a:pPr marL="0" indent="0">
              <a:lnSpc>
                <a:spcPts val="4253"/>
              </a:lnSpc>
              <a:buNone/>
            </a:pPr>
            <a:r>
              <a:rPr lang="en-US" sz="3402" kern="0" spc="-34" dirty="0">
                <a:solidFill>
                  <a:srgbClr val="FA95AF"/>
                </a:solidFill>
                <a:latin typeface="Anton" pitchFamily="34" charset="0"/>
                <a:ea typeface="Anton" pitchFamily="34" charset="-122"/>
                <a:cs typeface="Anton" pitchFamily="34" charset="-120"/>
              </a:rPr>
              <a:t>Belief in Spirits and Deities</a:t>
            </a:r>
            <a:endParaRPr lang="en-US" sz="3402" dirty="0"/>
          </a:p>
        </p:txBody>
      </p:sp>
      <p:sp>
        <p:nvSpPr>
          <p:cNvPr id="6" name="Text 3"/>
          <p:cNvSpPr/>
          <p:nvPr/>
        </p:nvSpPr>
        <p:spPr>
          <a:xfrm>
            <a:off x="6091238" y="1501259"/>
            <a:ext cx="7934325" cy="829747"/>
          </a:xfrm>
          <a:prstGeom prst="rect">
            <a:avLst/>
          </a:prstGeom>
          <a:noFill/>
          <a:ln/>
        </p:spPr>
        <p:txBody>
          <a:bodyPr wrap="square" rtlCol="0" anchor="t"/>
          <a:lstStyle/>
          <a:p>
            <a:pPr marL="0" indent="0">
              <a:lnSpc>
                <a:spcPts val="2177"/>
              </a:lnSpc>
              <a:buNone/>
            </a:pPr>
            <a:r>
              <a:rPr lang="en-US" sz="1361" kern="0" spc="-27" dirty="0">
                <a:solidFill>
                  <a:srgbClr val="E0D6DE"/>
                </a:solidFill>
                <a:latin typeface="Fira Sans" pitchFamily="34" charset="0"/>
                <a:ea typeface="Fira Sans" pitchFamily="34" charset="-122"/>
                <a:cs typeface="Fira Sans" pitchFamily="34" charset="-120"/>
              </a:rPr>
              <a:t>These beliefs are often expressed through a complex system of rituals, ceremonies, and offerings. The spirits are believed to influence various aspects of life, including health, fertility, and prosperity. These beliefs are often expressed through a complex system of rituals, ceremonies, and offerings.</a:t>
            </a:r>
            <a:endParaRPr lang="en-US" sz="1361" dirty="0"/>
          </a:p>
        </p:txBody>
      </p:sp>
      <p:sp>
        <p:nvSpPr>
          <p:cNvPr id="7" name="Shape 4"/>
          <p:cNvSpPr/>
          <p:nvPr/>
        </p:nvSpPr>
        <p:spPr>
          <a:xfrm>
            <a:off x="6091238" y="2719626"/>
            <a:ext cx="388739" cy="388739"/>
          </a:xfrm>
          <a:prstGeom prst="roundRect">
            <a:avLst>
              <a:gd name="adj" fmla="val 26674"/>
            </a:avLst>
          </a:prstGeom>
          <a:solidFill>
            <a:srgbClr val="0D0D0D"/>
          </a:solidFill>
          <a:ln/>
        </p:spPr>
      </p:sp>
      <p:sp>
        <p:nvSpPr>
          <p:cNvPr id="8" name="Text 5"/>
          <p:cNvSpPr/>
          <p:nvPr/>
        </p:nvSpPr>
        <p:spPr>
          <a:xfrm>
            <a:off x="6243995" y="2784396"/>
            <a:ext cx="83106" cy="259199"/>
          </a:xfrm>
          <a:prstGeom prst="rect">
            <a:avLst/>
          </a:prstGeom>
          <a:noFill/>
          <a:ln/>
        </p:spPr>
        <p:txBody>
          <a:bodyPr wrap="none" rtlCol="0" anchor="t"/>
          <a:lstStyle/>
          <a:p>
            <a:pPr marL="0" indent="0" algn="ctr">
              <a:lnSpc>
                <a:spcPts val="2041"/>
              </a:lnSpc>
              <a:buNone/>
            </a:pPr>
            <a:r>
              <a:rPr lang="en-US" sz="2041" kern="0" spc="-20" dirty="0">
                <a:solidFill>
                  <a:srgbClr val="FA95AF"/>
                </a:solidFill>
                <a:latin typeface="Anton" pitchFamily="34" charset="0"/>
                <a:ea typeface="Anton" pitchFamily="34" charset="-122"/>
                <a:cs typeface="Anton" pitchFamily="34" charset="-120"/>
              </a:rPr>
              <a:t>1</a:t>
            </a:r>
            <a:endParaRPr lang="en-US" sz="2041" dirty="0"/>
          </a:p>
        </p:txBody>
      </p:sp>
      <p:sp>
        <p:nvSpPr>
          <p:cNvPr id="9" name="Text 6"/>
          <p:cNvSpPr/>
          <p:nvPr/>
        </p:nvSpPr>
        <p:spPr>
          <a:xfrm>
            <a:off x="6652736" y="2719626"/>
            <a:ext cx="2160270" cy="269915"/>
          </a:xfrm>
          <a:prstGeom prst="rect">
            <a:avLst/>
          </a:prstGeom>
          <a:noFill/>
          <a:ln/>
        </p:spPr>
        <p:txBody>
          <a:bodyPr wrap="none" rtlCol="0" anchor="t"/>
          <a:lstStyle/>
          <a:p>
            <a:pPr marL="0" indent="0">
              <a:lnSpc>
                <a:spcPts val="2126"/>
              </a:lnSpc>
              <a:buNone/>
            </a:pPr>
            <a:r>
              <a:rPr lang="en-US" sz="1701" kern="0" spc="-17" dirty="0">
                <a:solidFill>
                  <a:srgbClr val="FA95AF"/>
                </a:solidFill>
                <a:latin typeface="Anton" pitchFamily="34" charset="0"/>
                <a:ea typeface="Anton" pitchFamily="34" charset="-122"/>
                <a:cs typeface="Anton" pitchFamily="34" charset="-120"/>
              </a:rPr>
              <a:t>Supreme Being</a:t>
            </a:r>
            <a:endParaRPr lang="en-US" sz="1701" dirty="0"/>
          </a:p>
        </p:txBody>
      </p:sp>
      <p:sp>
        <p:nvSpPr>
          <p:cNvPr id="10" name="Text 7"/>
          <p:cNvSpPr/>
          <p:nvPr/>
        </p:nvSpPr>
        <p:spPr>
          <a:xfrm>
            <a:off x="6652736" y="3093125"/>
            <a:ext cx="7372826" cy="553164"/>
          </a:xfrm>
          <a:prstGeom prst="rect">
            <a:avLst/>
          </a:prstGeom>
          <a:noFill/>
          <a:ln/>
        </p:spPr>
        <p:txBody>
          <a:bodyPr wrap="square" rtlCol="0" anchor="t"/>
          <a:lstStyle/>
          <a:p>
            <a:pPr marL="0" indent="0">
              <a:lnSpc>
                <a:spcPts val="2177"/>
              </a:lnSpc>
              <a:buNone/>
            </a:pPr>
            <a:r>
              <a:rPr lang="en-US" sz="1361" kern="0" spc="-27" dirty="0">
                <a:solidFill>
                  <a:srgbClr val="E0D6DE"/>
                </a:solidFill>
                <a:latin typeface="Fira Sans" pitchFamily="34" charset="0"/>
                <a:ea typeface="Fira Sans" pitchFamily="34" charset="-122"/>
                <a:cs typeface="Fira Sans" pitchFamily="34" charset="-120"/>
              </a:rPr>
              <a:t>Most traditional religions acknowledge a supreme being, often referred to as "God" or "Creator," who is seen as the ultimate source of power and authority.</a:t>
            </a:r>
            <a:endParaRPr lang="en-US" sz="1361" dirty="0"/>
          </a:p>
        </p:txBody>
      </p:sp>
      <p:sp>
        <p:nvSpPr>
          <p:cNvPr id="11" name="Shape 8"/>
          <p:cNvSpPr/>
          <p:nvPr/>
        </p:nvSpPr>
        <p:spPr>
          <a:xfrm>
            <a:off x="6091238" y="4013359"/>
            <a:ext cx="388739" cy="388739"/>
          </a:xfrm>
          <a:prstGeom prst="roundRect">
            <a:avLst>
              <a:gd name="adj" fmla="val 26674"/>
            </a:avLst>
          </a:prstGeom>
          <a:solidFill>
            <a:srgbClr val="0D0D0D"/>
          </a:solidFill>
          <a:ln/>
        </p:spPr>
      </p:sp>
      <p:sp>
        <p:nvSpPr>
          <p:cNvPr id="12" name="Text 9"/>
          <p:cNvSpPr/>
          <p:nvPr/>
        </p:nvSpPr>
        <p:spPr>
          <a:xfrm>
            <a:off x="6222802" y="4078129"/>
            <a:ext cx="125492" cy="259199"/>
          </a:xfrm>
          <a:prstGeom prst="rect">
            <a:avLst/>
          </a:prstGeom>
          <a:noFill/>
          <a:ln/>
        </p:spPr>
        <p:txBody>
          <a:bodyPr wrap="none" rtlCol="0" anchor="t"/>
          <a:lstStyle/>
          <a:p>
            <a:pPr marL="0" indent="0" algn="ctr">
              <a:lnSpc>
                <a:spcPts val="2041"/>
              </a:lnSpc>
              <a:buNone/>
            </a:pPr>
            <a:r>
              <a:rPr lang="en-US" sz="2041" kern="0" spc="-20" dirty="0">
                <a:solidFill>
                  <a:srgbClr val="FA95AF"/>
                </a:solidFill>
                <a:latin typeface="Anton" pitchFamily="34" charset="0"/>
                <a:ea typeface="Anton" pitchFamily="34" charset="-122"/>
                <a:cs typeface="Anton" pitchFamily="34" charset="-120"/>
              </a:rPr>
              <a:t>2</a:t>
            </a:r>
            <a:endParaRPr lang="en-US" sz="2041" dirty="0"/>
          </a:p>
        </p:txBody>
      </p:sp>
      <p:sp>
        <p:nvSpPr>
          <p:cNvPr id="13" name="Text 10"/>
          <p:cNvSpPr/>
          <p:nvPr/>
        </p:nvSpPr>
        <p:spPr>
          <a:xfrm>
            <a:off x="6652736" y="4013359"/>
            <a:ext cx="2160270" cy="269915"/>
          </a:xfrm>
          <a:prstGeom prst="rect">
            <a:avLst/>
          </a:prstGeom>
          <a:noFill/>
          <a:ln/>
        </p:spPr>
        <p:txBody>
          <a:bodyPr wrap="none" rtlCol="0" anchor="t"/>
          <a:lstStyle/>
          <a:p>
            <a:pPr marL="0" indent="0">
              <a:lnSpc>
                <a:spcPts val="2126"/>
              </a:lnSpc>
              <a:buNone/>
            </a:pPr>
            <a:r>
              <a:rPr lang="en-US" sz="1701" kern="0" spc="-17" dirty="0">
                <a:solidFill>
                  <a:srgbClr val="FA95AF"/>
                </a:solidFill>
                <a:latin typeface="Anton" pitchFamily="34" charset="0"/>
                <a:ea typeface="Anton" pitchFamily="34" charset="-122"/>
                <a:cs typeface="Anton" pitchFamily="34" charset="-120"/>
              </a:rPr>
              <a:t>Lesser Deities</a:t>
            </a:r>
            <a:endParaRPr lang="en-US" sz="1701" dirty="0"/>
          </a:p>
        </p:txBody>
      </p:sp>
      <p:sp>
        <p:nvSpPr>
          <p:cNvPr id="14" name="Text 11"/>
          <p:cNvSpPr/>
          <p:nvPr/>
        </p:nvSpPr>
        <p:spPr>
          <a:xfrm>
            <a:off x="6652736" y="4386858"/>
            <a:ext cx="7372826" cy="553164"/>
          </a:xfrm>
          <a:prstGeom prst="rect">
            <a:avLst/>
          </a:prstGeom>
          <a:noFill/>
          <a:ln/>
        </p:spPr>
        <p:txBody>
          <a:bodyPr wrap="square" rtlCol="0" anchor="t"/>
          <a:lstStyle/>
          <a:p>
            <a:pPr marL="0" indent="0">
              <a:lnSpc>
                <a:spcPts val="2177"/>
              </a:lnSpc>
              <a:buNone/>
            </a:pPr>
            <a:r>
              <a:rPr lang="en-US" sz="1361" kern="0" spc="-27" dirty="0">
                <a:solidFill>
                  <a:srgbClr val="E0D6DE"/>
                </a:solidFill>
                <a:latin typeface="Fira Sans" pitchFamily="34" charset="0"/>
                <a:ea typeface="Fira Sans" pitchFamily="34" charset="-122"/>
                <a:cs typeface="Fira Sans" pitchFamily="34" charset="-120"/>
              </a:rPr>
              <a:t>In addition to the supreme being, traditional religions often recognize a pantheon of lesser deities, each associated with specific aspects of life, such as rain, agriculture, or healing.</a:t>
            </a:r>
            <a:endParaRPr lang="en-US" sz="1361" dirty="0"/>
          </a:p>
        </p:txBody>
      </p:sp>
      <p:sp>
        <p:nvSpPr>
          <p:cNvPr id="15" name="Shape 12"/>
          <p:cNvSpPr/>
          <p:nvPr/>
        </p:nvSpPr>
        <p:spPr>
          <a:xfrm>
            <a:off x="6091238" y="5307092"/>
            <a:ext cx="388739" cy="388739"/>
          </a:xfrm>
          <a:prstGeom prst="roundRect">
            <a:avLst>
              <a:gd name="adj" fmla="val 26674"/>
            </a:avLst>
          </a:prstGeom>
          <a:solidFill>
            <a:srgbClr val="0D0D0D"/>
          </a:solidFill>
          <a:ln/>
        </p:spPr>
      </p:sp>
      <p:sp>
        <p:nvSpPr>
          <p:cNvPr id="16" name="Text 13"/>
          <p:cNvSpPr/>
          <p:nvPr/>
        </p:nvSpPr>
        <p:spPr>
          <a:xfrm>
            <a:off x="6222802" y="5371862"/>
            <a:ext cx="125492" cy="259199"/>
          </a:xfrm>
          <a:prstGeom prst="rect">
            <a:avLst/>
          </a:prstGeom>
          <a:noFill/>
          <a:ln/>
        </p:spPr>
        <p:txBody>
          <a:bodyPr wrap="none" rtlCol="0" anchor="t"/>
          <a:lstStyle/>
          <a:p>
            <a:pPr marL="0" indent="0" algn="ctr">
              <a:lnSpc>
                <a:spcPts val="2041"/>
              </a:lnSpc>
              <a:buNone/>
            </a:pPr>
            <a:r>
              <a:rPr lang="en-US" sz="2041" kern="0" spc="-20" dirty="0">
                <a:solidFill>
                  <a:srgbClr val="FA95AF"/>
                </a:solidFill>
                <a:latin typeface="Anton" pitchFamily="34" charset="0"/>
                <a:ea typeface="Anton" pitchFamily="34" charset="-122"/>
                <a:cs typeface="Anton" pitchFamily="34" charset="-120"/>
              </a:rPr>
              <a:t>3</a:t>
            </a:r>
            <a:endParaRPr lang="en-US" sz="2041" dirty="0"/>
          </a:p>
        </p:txBody>
      </p:sp>
      <p:sp>
        <p:nvSpPr>
          <p:cNvPr id="17" name="Text 14"/>
          <p:cNvSpPr/>
          <p:nvPr/>
        </p:nvSpPr>
        <p:spPr>
          <a:xfrm>
            <a:off x="6652736" y="5307092"/>
            <a:ext cx="2160270" cy="269915"/>
          </a:xfrm>
          <a:prstGeom prst="rect">
            <a:avLst/>
          </a:prstGeom>
          <a:noFill/>
          <a:ln/>
        </p:spPr>
        <p:txBody>
          <a:bodyPr wrap="none" rtlCol="0" anchor="t"/>
          <a:lstStyle/>
          <a:p>
            <a:pPr marL="0" indent="0">
              <a:lnSpc>
                <a:spcPts val="2126"/>
              </a:lnSpc>
              <a:buNone/>
            </a:pPr>
            <a:r>
              <a:rPr lang="en-US" sz="1701" kern="0" spc="-17" dirty="0">
                <a:solidFill>
                  <a:srgbClr val="FA95AF"/>
                </a:solidFill>
                <a:latin typeface="Anton" pitchFamily="34" charset="0"/>
                <a:ea typeface="Anton" pitchFamily="34" charset="-122"/>
                <a:cs typeface="Anton" pitchFamily="34" charset="-120"/>
              </a:rPr>
              <a:t>Ancestral Spirits</a:t>
            </a:r>
            <a:endParaRPr lang="en-US" sz="1701" dirty="0"/>
          </a:p>
        </p:txBody>
      </p:sp>
      <p:sp>
        <p:nvSpPr>
          <p:cNvPr id="18" name="Text 15"/>
          <p:cNvSpPr/>
          <p:nvPr/>
        </p:nvSpPr>
        <p:spPr>
          <a:xfrm>
            <a:off x="6652736" y="5680591"/>
            <a:ext cx="7372826" cy="553164"/>
          </a:xfrm>
          <a:prstGeom prst="rect">
            <a:avLst/>
          </a:prstGeom>
          <a:noFill/>
          <a:ln/>
        </p:spPr>
        <p:txBody>
          <a:bodyPr wrap="square" rtlCol="0" anchor="t"/>
          <a:lstStyle/>
          <a:p>
            <a:pPr marL="0" indent="0">
              <a:lnSpc>
                <a:spcPts val="2177"/>
              </a:lnSpc>
              <a:buNone/>
            </a:pPr>
            <a:r>
              <a:rPr lang="en-US" sz="1361" kern="0" spc="-27" dirty="0">
                <a:solidFill>
                  <a:srgbClr val="E0D6DE"/>
                </a:solidFill>
                <a:latin typeface="Fira Sans" pitchFamily="34" charset="0"/>
                <a:ea typeface="Fira Sans" pitchFamily="34" charset="-122"/>
                <a:cs typeface="Fira Sans" pitchFamily="34" charset="-120"/>
              </a:rPr>
              <a:t>Ancestors play a significant role in many African traditional religions, believed to possess wisdom and power that can be accessed through rituals and offerings.</a:t>
            </a:r>
            <a:endParaRPr lang="en-US" sz="1361" dirty="0"/>
          </a:p>
        </p:txBody>
      </p:sp>
      <p:sp>
        <p:nvSpPr>
          <p:cNvPr id="19" name="Shape 16"/>
          <p:cNvSpPr/>
          <p:nvPr/>
        </p:nvSpPr>
        <p:spPr>
          <a:xfrm>
            <a:off x="6091238" y="6600825"/>
            <a:ext cx="388739" cy="388739"/>
          </a:xfrm>
          <a:prstGeom prst="roundRect">
            <a:avLst>
              <a:gd name="adj" fmla="val 26674"/>
            </a:avLst>
          </a:prstGeom>
          <a:solidFill>
            <a:srgbClr val="0D0D0D"/>
          </a:solidFill>
          <a:ln/>
        </p:spPr>
      </p:sp>
      <p:sp>
        <p:nvSpPr>
          <p:cNvPr id="20" name="Text 17"/>
          <p:cNvSpPr/>
          <p:nvPr/>
        </p:nvSpPr>
        <p:spPr>
          <a:xfrm>
            <a:off x="6222802" y="6665595"/>
            <a:ext cx="125492" cy="259199"/>
          </a:xfrm>
          <a:prstGeom prst="rect">
            <a:avLst/>
          </a:prstGeom>
          <a:noFill/>
          <a:ln/>
        </p:spPr>
        <p:txBody>
          <a:bodyPr wrap="none" rtlCol="0" anchor="t"/>
          <a:lstStyle/>
          <a:p>
            <a:pPr marL="0" indent="0" algn="ctr">
              <a:lnSpc>
                <a:spcPts val="2041"/>
              </a:lnSpc>
              <a:buNone/>
            </a:pPr>
            <a:r>
              <a:rPr lang="en-US" sz="2041" kern="0" spc="-20" dirty="0">
                <a:solidFill>
                  <a:srgbClr val="FA95AF"/>
                </a:solidFill>
                <a:latin typeface="Anton" pitchFamily="34" charset="0"/>
                <a:ea typeface="Anton" pitchFamily="34" charset="-122"/>
                <a:cs typeface="Anton" pitchFamily="34" charset="-120"/>
              </a:rPr>
              <a:t>4</a:t>
            </a:r>
            <a:endParaRPr lang="en-US" sz="2041" dirty="0"/>
          </a:p>
        </p:txBody>
      </p:sp>
      <p:sp>
        <p:nvSpPr>
          <p:cNvPr id="21" name="Text 18"/>
          <p:cNvSpPr/>
          <p:nvPr/>
        </p:nvSpPr>
        <p:spPr>
          <a:xfrm>
            <a:off x="6652736" y="6600825"/>
            <a:ext cx="2160270" cy="269915"/>
          </a:xfrm>
          <a:prstGeom prst="rect">
            <a:avLst/>
          </a:prstGeom>
          <a:noFill/>
          <a:ln/>
        </p:spPr>
        <p:txBody>
          <a:bodyPr wrap="none" rtlCol="0" anchor="t"/>
          <a:lstStyle/>
          <a:p>
            <a:pPr marL="0" indent="0">
              <a:lnSpc>
                <a:spcPts val="2126"/>
              </a:lnSpc>
              <a:buNone/>
            </a:pPr>
            <a:r>
              <a:rPr lang="en-US" sz="1701" kern="0" spc="-17" dirty="0">
                <a:solidFill>
                  <a:srgbClr val="FA95AF"/>
                </a:solidFill>
                <a:latin typeface="Anton" pitchFamily="34" charset="0"/>
                <a:ea typeface="Anton" pitchFamily="34" charset="-122"/>
                <a:cs typeface="Anton" pitchFamily="34" charset="-120"/>
              </a:rPr>
              <a:t>Spirit World</a:t>
            </a:r>
            <a:endParaRPr lang="en-US" sz="1701" dirty="0"/>
          </a:p>
        </p:txBody>
      </p:sp>
      <p:sp>
        <p:nvSpPr>
          <p:cNvPr id="22" name="Text 19"/>
          <p:cNvSpPr/>
          <p:nvPr/>
        </p:nvSpPr>
        <p:spPr>
          <a:xfrm>
            <a:off x="6652736" y="6974324"/>
            <a:ext cx="7372826" cy="553164"/>
          </a:xfrm>
          <a:prstGeom prst="rect">
            <a:avLst/>
          </a:prstGeom>
          <a:noFill/>
          <a:ln/>
        </p:spPr>
        <p:txBody>
          <a:bodyPr wrap="square" rtlCol="0" anchor="t"/>
          <a:lstStyle/>
          <a:p>
            <a:pPr marL="0" indent="0">
              <a:lnSpc>
                <a:spcPts val="2177"/>
              </a:lnSpc>
              <a:buNone/>
            </a:pPr>
            <a:r>
              <a:rPr lang="en-US" sz="1361" kern="0" spc="-27" dirty="0">
                <a:solidFill>
                  <a:srgbClr val="E0D6DE"/>
                </a:solidFill>
                <a:latin typeface="Fira Sans" pitchFamily="34" charset="0"/>
                <a:ea typeface="Fira Sans" pitchFamily="34" charset="-122"/>
                <a:cs typeface="Fira Sans" pitchFamily="34" charset="-120"/>
              </a:rPr>
              <a:t>The spirit world is seen as an integral part of the living world, with spirits believed to interact with humans in various ways, influencing their lives and destinies.</a:t>
            </a:r>
            <a:endParaRPr lang="en-US" sz="1361"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21212"/>
          </a:solidFill>
          <a:ln/>
        </p:spPr>
      </p:sp>
      <p:sp>
        <p:nvSpPr>
          <p:cNvPr id="3" name="Shape 1"/>
          <p:cNvSpPr/>
          <p:nvPr/>
        </p:nvSpPr>
        <p:spPr>
          <a:xfrm>
            <a:off x="0" y="0"/>
            <a:ext cx="14630400" cy="10730984"/>
          </a:xfrm>
          <a:prstGeom prst="rect">
            <a:avLst/>
          </a:prstGeom>
          <a:solidFill>
            <a:srgbClr val="1F1F1F"/>
          </a:solidFill>
          <a:ln/>
        </p:spPr>
      </p:sp>
      <p:pic>
        <p:nvPicPr>
          <p:cNvPr id="4" name="Image 0" descr="preencoded.png"/>
          <p:cNvPicPr>
            <a:picLocks noChangeAspect="1"/>
          </p:cNvPicPr>
          <p:nvPr/>
        </p:nvPicPr>
        <p:blipFill>
          <a:blip r:embed="rId3"/>
          <a:stretch>
            <a:fillRect/>
          </a:stretch>
        </p:blipFill>
        <p:spPr>
          <a:xfrm>
            <a:off x="9144000" y="0"/>
            <a:ext cx="5486400" cy="10730984"/>
          </a:xfrm>
          <a:prstGeom prst="rect">
            <a:avLst/>
          </a:prstGeom>
        </p:spPr>
      </p:pic>
      <p:sp>
        <p:nvSpPr>
          <p:cNvPr id="5" name="Text 2"/>
          <p:cNvSpPr/>
          <p:nvPr/>
        </p:nvSpPr>
        <p:spPr>
          <a:xfrm>
            <a:off x="604837" y="475178"/>
            <a:ext cx="4320540" cy="540068"/>
          </a:xfrm>
          <a:prstGeom prst="rect">
            <a:avLst/>
          </a:prstGeom>
          <a:noFill/>
          <a:ln/>
        </p:spPr>
        <p:txBody>
          <a:bodyPr wrap="none" rtlCol="0" anchor="t"/>
          <a:lstStyle/>
          <a:p>
            <a:pPr marL="0" indent="0">
              <a:lnSpc>
                <a:spcPts val="4253"/>
              </a:lnSpc>
              <a:buNone/>
            </a:pPr>
            <a:r>
              <a:rPr lang="en-US" sz="3402" kern="0" spc="-34" dirty="0">
                <a:solidFill>
                  <a:srgbClr val="FA95AF"/>
                </a:solidFill>
                <a:latin typeface="Anton" pitchFamily="34" charset="0"/>
                <a:ea typeface="Anton" pitchFamily="34" charset="-122"/>
                <a:cs typeface="Anton" pitchFamily="34" charset="-120"/>
              </a:rPr>
              <a:t>Importance of Ancestors</a:t>
            </a:r>
            <a:endParaRPr lang="en-US" sz="3402" dirty="0"/>
          </a:p>
        </p:txBody>
      </p:sp>
      <p:sp>
        <p:nvSpPr>
          <p:cNvPr id="6" name="Text 3"/>
          <p:cNvSpPr/>
          <p:nvPr/>
        </p:nvSpPr>
        <p:spPr>
          <a:xfrm>
            <a:off x="604837" y="1274445"/>
            <a:ext cx="7934325" cy="1106329"/>
          </a:xfrm>
          <a:prstGeom prst="rect">
            <a:avLst/>
          </a:prstGeom>
          <a:noFill/>
          <a:ln/>
        </p:spPr>
        <p:txBody>
          <a:bodyPr wrap="square" rtlCol="0" anchor="t"/>
          <a:lstStyle/>
          <a:p>
            <a:pPr marL="0" indent="0">
              <a:lnSpc>
                <a:spcPts val="2177"/>
              </a:lnSpc>
              <a:buNone/>
            </a:pPr>
            <a:r>
              <a:rPr lang="en-US" sz="1361" kern="0" spc="-27" dirty="0">
                <a:solidFill>
                  <a:srgbClr val="E0D6DE"/>
                </a:solidFill>
                <a:latin typeface="Fira Sans" pitchFamily="34" charset="0"/>
                <a:ea typeface="Fira Sans" pitchFamily="34" charset="-122"/>
                <a:cs typeface="Fira Sans" pitchFamily="34" charset="-120"/>
              </a:rPr>
              <a:t>Ancestors are revered as intermediaries between the living and the spirit world, offering guidance, protection, and blessings to their descendants. This reverence for ancestors is manifested in various rituals and practices, such as ancestor veneration, ancestral shrines, and the preservation of oral traditions.</a:t>
            </a:r>
            <a:endParaRPr lang="en-US" sz="1361" dirty="0"/>
          </a:p>
        </p:txBody>
      </p:sp>
      <p:pic>
        <p:nvPicPr>
          <p:cNvPr id="7" name="Image 1" descr="preencoded.png"/>
          <p:cNvPicPr>
            <a:picLocks noChangeAspect="1"/>
          </p:cNvPicPr>
          <p:nvPr/>
        </p:nvPicPr>
        <p:blipFill>
          <a:blip r:embed="rId4"/>
          <a:stretch>
            <a:fillRect/>
          </a:stretch>
        </p:blipFill>
        <p:spPr>
          <a:xfrm>
            <a:off x="604837" y="2575084"/>
            <a:ext cx="431959" cy="431959"/>
          </a:xfrm>
          <a:prstGeom prst="rect">
            <a:avLst/>
          </a:prstGeom>
        </p:spPr>
      </p:pic>
      <p:sp>
        <p:nvSpPr>
          <p:cNvPr id="8" name="Text 4"/>
          <p:cNvSpPr/>
          <p:nvPr/>
        </p:nvSpPr>
        <p:spPr>
          <a:xfrm>
            <a:off x="604837" y="3179802"/>
            <a:ext cx="2160270" cy="269915"/>
          </a:xfrm>
          <a:prstGeom prst="rect">
            <a:avLst/>
          </a:prstGeom>
          <a:noFill/>
          <a:ln/>
        </p:spPr>
        <p:txBody>
          <a:bodyPr wrap="none" rtlCol="0" anchor="t"/>
          <a:lstStyle/>
          <a:p>
            <a:pPr marL="0" indent="0" algn="l">
              <a:lnSpc>
                <a:spcPts val="2126"/>
              </a:lnSpc>
              <a:buNone/>
            </a:pPr>
            <a:r>
              <a:rPr lang="en-US" sz="1701" kern="0" spc="-17" dirty="0">
                <a:solidFill>
                  <a:srgbClr val="FA95AF"/>
                </a:solidFill>
                <a:latin typeface="Anton" pitchFamily="34" charset="0"/>
                <a:ea typeface="Anton" pitchFamily="34" charset="-122"/>
                <a:cs typeface="Anton" pitchFamily="34" charset="-120"/>
              </a:rPr>
              <a:t>Family Ties</a:t>
            </a:r>
            <a:endParaRPr lang="en-US" sz="1701" dirty="0"/>
          </a:p>
        </p:txBody>
      </p:sp>
      <p:sp>
        <p:nvSpPr>
          <p:cNvPr id="9" name="Text 5"/>
          <p:cNvSpPr/>
          <p:nvPr/>
        </p:nvSpPr>
        <p:spPr>
          <a:xfrm>
            <a:off x="604837" y="3553301"/>
            <a:ext cx="7934325" cy="553164"/>
          </a:xfrm>
          <a:prstGeom prst="rect">
            <a:avLst/>
          </a:prstGeom>
          <a:noFill/>
          <a:ln/>
        </p:spPr>
        <p:txBody>
          <a:bodyPr wrap="square" rtlCol="0" anchor="t"/>
          <a:lstStyle/>
          <a:p>
            <a:pPr marL="0" indent="0" algn="l">
              <a:lnSpc>
                <a:spcPts val="2177"/>
              </a:lnSpc>
              <a:buNone/>
            </a:pPr>
            <a:r>
              <a:rPr lang="en-US" sz="1361" kern="0" spc="-27" dirty="0">
                <a:solidFill>
                  <a:srgbClr val="E0D6DE"/>
                </a:solidFill>
                <a:latin typeface="Fira Sans" pitchFamily="34" charset="0"/>
                <a:ea typeface="Fira Sans" pitchFamily="34" charset="-122"/>
                <a:cs typeface="Fira Sans" pitchFamily="34" charset="-120"/>
              </a:rPr>
              <a:t>Ancestral veneration reinforces the bonds of family and community, creating a sense of belonging and shared history.</a:t>
            </a:r>
            <a:endParaRPr lang="en-US" sz="1361" dirty="0"/>
          </a:p>
        </p:txBody>
      </p:sp>
      <p:pic>
        <p:nvPicPr>
          <p:cNvPr id="10" name="Image 2" descr="preencoded.png"/>
          <p:cNvPicPr>
            <a:picLocks noChangeAspect="1"/>
          </p:cNvPicPr>
          <p:nvPr/>
        </p:nvPicPr>
        <p:blipFill>
          <a:blip r:embed="rId5"/>
          <a:stretch>
            <a:fillRect/>
          </a:stretch>
        </p:blipFill>
        <p:spPr>
          <a:xfrm>
            <a:off x="604837" y="4624864"/>
            <a:ext cx="431959" cy="431959"/>
          </a:xfrm>
          <a:prstGeom prst="rect">
            <a:avLst/>
          </a:prstGeom>
        </p:spPr>
      </p:pic>
      <p:sp>
        <p:nvSpPr>
          <p:cNvPr id="11" name="Text 6"/>
          <p:cNvSpPr/>
          <p:nvPr/>
        </p:nvSpPr>
        <p:spPr>
          <a:xfrm>
            <a:off x="604837" y="5229582"/>
            <a:ext cx="2160270" cy="269915"/>
          </a:xfrm>
          <a:prstGeom prst="rect">
            <a:avLst/>
          </a:prstGeom>
          <a:noFill/>
          <a:ln/>
        </p:spPr>
        <p:txBody>
          <a:bodyPr wrap="none" rtlCol="0" anchor="t"/>
          <a:lstStyle/>
          <a:p>
            <a:pPr marL="0" indent="0" algn="l">
              <a:lnSpc>
                <a:spcPts val="2126"/>
              </a:lnSpc>
              <a:buNone/>
            </a:pPr>
            <a:r>
              <a:rPr lang="en-US" sz="1701" kern="0" spc="-17" dirty="0">
                <a:solidFill>
                  <a:srgbClr val="FA95AF"/>
                </a:solidFill>
                <a:latin typeface="Anton" pitchFamily="34" charset="0"/>
                <a:ea typeface="Anton" pitchFamily="34" charset="-122"/>
                <a:cs typeface="Anton" pitchFamily="34" charset="-120"/>
              </a:rPr>
              <a:t>Wisdom and Guidance</a:t>
            </a:r>
            <a:endParaRPr lang="en-US" sz="1701" dirty="0"/>
          </a:p>
        </p:txBody>
      </p:sp>
      <p:sp>
        <p:nvSpPr>
          <p:cNvPr id="12" name="Text 7"/>
          <p:cNvSpPr/>
          <p:nvPr/>
        </p:nvSpPr>
        <p:spPr>
          <a:xfrm>
            <a:off x="604837" y="5603081"/>
            <a:ext cx="7934325" cy="553164"/>
          </a:xfrm>
          <a:prstGeom prst="rect">
            <a:avLst/>
          </a:prstGeom>
          <a:noFill/>
          <a:ln/>
        </p:spPr>
        <p:txBody>
          <a:bodyPr wrap="square" rtlCol="0" anchor="t"/>
          <a:lstStyle/>
          <a:p>
            <a:pPr marL="0" indent="0" algn="l">
              <a:lnSpc>
                <a:spcPts val="2177"/>
              </a:lnSpc>
              <a:buNone/>
            </a:pPr>
            <a:r>
              <a:rPr lang="en-US" sz="1361" kern="0" spc="-27" dirty="0">
                <a:solidFill>
                  <a:srgbClr val="E0D6DE"/>
                </a:solidFill>
                <a:latin typeface="Fira Sans" pitchFamily="34" charset="0"/>
                <a:ea typeface="Fira Sans" pitchFamily="34" charset="-122"/>
                <a:cs typeface="Fira Sans" pitchFamily="34" charset="-120"/>
              </a:rPr>
              <a:t>Ancestors are believed to possess vast wisdom and knowledge, providing guidance and support to their descendants in times of need.</a:t>
            </a:r>
            <a:endParaRPr lang="en-US" sz="1361" dirty="0"/>
          </a:p>
        </p:txBody>
      </p:sp>
      <p:pic>
        <p:nvPicPr>
          <p:cNvPr id="13" name="Image 3" descr="preencoded.png"/>
          <p:cNvPicPr>
            <a:picLocks noChangeAspect="1"/>
          </p:cNvPicPr>
          <p:nvPr/>
        </p:nvPicPr>
        <p:blipFill>
          <a:blip r:embed="rId6"/>
          <a:stretch>
            <a:fillRect/>
          </a:stretch>
        </p:blipFill>
        <p:spPr>
          <a:xfrm>
            <a:off x="604837" y="6674644"/>
            <a:ext cx="431959" cy="431959"/>
          </a:xfrm>
          <a:prstGeom prst="rect">
            <a:avLst/>
          </a:prstGeom>
        </p:spPr>
      </p:pic>
      <p:sp>
        <p:nvSpPr>
          <p:cNvPr id="14" name="Text 8"/>
          <p:cNvSpPr/>
          <p:nvPr/>
        </p:nvSpPr>
        <p:spPr>
          <a:xfrm>
            <a:off x="604837" y="7279362"/>
            <a:ext cx="2160270" cy="269915"/>
          </a:xfrm>
          <a:prstGeom prst="rect">
            <a:avLst/>
          </a:prstGeom>
          <a:noFill/>
          <a:ln/>
        </p:spPr>
        <p:txBody>
          <a:bodyPr wrap="none" rtlCol="0" anchor="t"/>
          <a:lstStyle/>
          <a:p>
            <a:pPr marL="0" indent="0" algn="l">
              <a:lnSpc>
                <a:spcPts val="2126"/>
              </a:lnSpc>
              <a:buNone/>
            </a:pPr>
            <a:r>
              <a:rPr lang="en-US" sz="1701" kern="0" spc="-17" dirty="0">
                <a:solidFill>
                  <a:srgbClr val="FA95AF"/>
                </a:solidFill>
                <a:latin typeface="Anton" pitchFamily="34" charset="0"/>
                <a:ea typeface="Anton" pitchFamily="34" charset="-122"/>
                <a:cs typeface="Anton" pitchFamily="34" charset="-120"/>
              </a:rPr>
              <a:t>Protection and Blessing</a:t>
            </a:r>
            <a:endParaRPr lang="en-US" sz="1701" dirty="0"/>
          </a:p>
        </p:txBody>
      </p:sp>
      <p:sp>
        <p:nvSpPr>
          <p:cNvPr id="15" name="Text 9"/>
          <p:cNvSpPr/>
          <p:nvPr/>
        </p:nvSpPr>
        <p:spPr>
          <a:xfrm>
            <a:off x="604837" y="7652861"/>
            <a:ext cx="7934325" cy="553164"/>
          </a:xfrm>
          <a:prstGeom prst="rect">
            <a:avLst/>
          </a:prstGeom>
          <a:noFill/>
          <a:ln/>
        </p:spPr>
        <p:txBody>
          <a:bodyPr wrap="square" rtlCol="0" anchor="t"/>
          <a:lstStyle/>
          <a:p>
            <a:pPr marL="0" indent="0" algn="l">
              <a:lnSpc>
                <a:spcPts val="2177"/>
              </a:lnSpc>
              <a:buNone/>
            </a:pPr>
            <a:r>
              <a:rPr lang="en-US" sz="1361" kern="0" spc="-27" dirty="0">
                <a:solidFill>
                  <a:srgbClr val="E0D6DE"/>
                </a:solidFill>
                <a:latin typeface="Fira Sans" pitchFamily="34" charset="0"/>
                <a:ea typeface="Fira Sans" pitchFamily="34" charset="-122"/>
                <a:cs typeface="Fira Sans" pitchFamily="34" charset="-120"/>
              </a:rPr>
              <a:t>Ancestors are also believed to offer protection against harm and misfortune, ensuring the well-being of their descendants.</a:t>
            </a:r>
            <a:endParaRPr lang="en-US" sz="1361" dirty="0"/>
          </a:p>
        </p:txBody>
      </p:sp>
      <p:pic>
        <p:nvPicPr>
          <p:cNvPr id="16" name="Image 4" descr="preencoded.png"/>
          <p:cNvPicPr>
            <a:picLocks noChangeAspect="1"/>
          </p:cNvPicPr>
          <p:nvPr/>
        </p:nvPicPr>
        <p:blipFill>
          <a:blip r:embed="rId7"/>
          <a:stretch>
            <a:fillRect/>
          </a:stretch>
        </p:blipFill>
        <p:spPr>
          <a:xfrm>
            <a:off x="604837" y="8724424"/>
            <a:ext cx="431959" cy="431959"/>
          </a:xfrm>
          <a:prstGeom prst="rect">
            <a:avLst/>
          </a:prstGeom>
        </p:spPr>
      </p:pic>
      <p:sp>
        <p:nvSpPr>
          <p:cNvPr id="17" name="Text 10"/>
          <p:cNvSpPr/>
          <p:nvPr/>
        </p:nvSpPr>
        <p:spPr>
          <a:xfrm>
            <a:off x="604837" y="9329142"/>
            <a:ext cx="2175986" cy="269915"/>
          </a:xfrm>
          <a:prstGeom prst="rect">
            <a:avLst/>
          </a:prstGeom>
          <a:noFill/>
          <a:ln/>
        </p:spPr>
        <p:txBody>
          <a:bodyPr wrap="none" rtlCol="0" anchor="t"/>
          <a:lstStyle/>
          <a:p>
            <a:pPr marL="0" indent="0" algn="l">
              <a:lnSpc>
                <a:spcPts val="2126"/>
              </a:lnSpc>
              <a:buNone/>
            </a:pPr>
            <a:r>
              <a:rPr lang="en-US" sz="1701" kern="0" spc="-17" dirty="0">
                <a:solidFill>
                  <a:srgbClr val="FA95AF"/>
                </a:solidFill>
                <a:latin typeface="Anton" pitchFamily="34" charset="0"/>
                <a:ea typeface="Anton" pitchFamily="34" charset="-122"/>
                <a:cs typeface="Anton" pitchFamily="34" charset="-120"/>
              </a:rPr>
              <a:t>Preservation of Traditions</a:t>
            </a:r>
            <a:endParaRPr lang="en-US" sz="1701" dirty="0"/>
          </a:p>
        </p:txBody>
      </p:sp>
      <p:sp>
        <p:nvSpPr>
          <p:cNvPr id="18" name="Text 11"/>
          <p:cNvSpPr/>
          <p:nvPr/>
        </p:nvSpPr>
        <p:spPr>
          <a:xfrm>
            <a:off x="604837" y="9702641"/>
            <a:ext cx="7934325" cy="553164"/>
          </a:xfrm>
          <a:prstGeom prst="rect">
            <a:avLst/>
          </a:prstGeom>
          <a:noFill/>
          <a:ln/>
        </p:spPr>
        <p:txBody>
          <a:bodyPr wrap="square" rtlCol="0" anchor="t"/>
          <a:lstStyle/>
          <a:p>
            <a:pPr marL="0" indent="0" algn="l">
              <a:lnSpc>
                <a:spcPts val="2177"/>
              </a:lnSpc>
              <a:buNone/>
            </a:pPr>
            <a:r>
              <a:rPr lang="en-US" sz="1361" kern="0" spc="-27" dirty="0">
                <a:solidFill>
                  <a:srgbClr val="E0D6DE"/>
                </a:solidFill>
                <a:latin typeface="Fira Sans" pitchFamily="34" charset="0"/>
                <a:ea typeface="Fira Sans" pitchFamily="34" charset="-122"/>
                <a:cs typeface="Fira Sans" pitchFamily="34" charset="-120"/>
              </a:rPr>
              <a:t>Ancestral stories and traditions are passed down through generations, preserving cultural identity and heritage.</a:t>
            </a:r>
            <a:endParaRPr lang="en-US" sz="1361"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21212"/>
          </a:solidFill>
          <a:ln/>
        </p:spPr>
      </p:sp>
      <p:sp>
        <p:nvSpPr>
          <p:cNvPr id="3" name="Shape 1"/>
          <p:cNvSpPr/>
          <p:nvPr/>
        </p:nvSpPr>
        <p:spPr>
          <a:xfrm>
            <a:off x="0" y="0"/>
            <a:ext cx="14630400" cy="8303895"/>
          </a:xfrm>
          <a:prstGeom prst="rect">
            <a:avLst/>
          </a:prstGeom>
          <a:solidFill>
            <a:srgbClr val="1F1F1F"/>
          </a:solidFill>
          <a:ln/>
        </p:spPr>
      </p:sp>
      <p:pic>
        <p:nvPicPr>
          <p:cNvPr id="4" name="Image 0" descr="preencoded.png"/>
          <p:cNvPicPr>
            <a:picLocks noChangeAspect="1"/>
          </p:cNvPicPr>
          <p:nvPr/>
        </p:nvPicPr>
        <p:blipFill>
          <a:blip r:embed="rId3"/>
          <a:stretch>
            <a:fillRect/>
          </a:stretch>
        </p:blipFill>
        <p:spPr>
          <a:xfrm>
            <a:off x="0" y="0"/>
            <a:ext cx="5486400" cy="8303895"/>
          </a:xfrm>
          <a:prstGeom prst="rect">
            <a:avLst/>
          </a:prstGeom>
        </p:spPr>
      </p:pic>
      <p:sp>
        <p:nvSpPr>
          <p:cNvPr id="5" name="Text 2"/>
          <p:cNvSpPr/>
          <p:nvPr/>
        </p:nvSpPr>
        <p:spPr>
          <a:xfrm>
            <a:off x="6091238" y="475178"/>
            <a:ext cx="4320540" cy="540068"/>
          </a:xfrm>
          <a:prstGeom prst="rect">
            <a:avLst/>
          </a:prstGeom>
          <a:noFill/>
          <a:ln/>
        </p:spPr>
        <p:txBody>
          <a:bodyPr wrap="none" rtlCol="0" anchor="t"/>
          <a:lstStyle/>
          <a:p>
            <a:pPr marL="0" indent="0">
              <a:lnSpc>
                <a:spcPts val="4253"/>
              </a:lnSpc>
              <a:buNone/>
            </a:pPr>
            <a:r>
              <a:rPr lang="en-US" sz="3402" kern="0" spc="-34" dirty="0">
                <a:solidFill>
                  <a:srgbClr val="FA95AF"/>
                </a:solidFill>
                <a:latin typeface="Anton" pitchFamily="34" charset="0"/>
                <a:ea typeface="Anton" pitchFamily="34" charset="-122"/>
                <a:cs typeface="Anton" pitchFamily="34" charset="-120"/>
              </a:rPr>
              <a:t>Rituals and Ceremonies</a:t>
            </a:r>
            <a:endParaRPr lang="en-US" sz="3402" dirty="0"/>
          </a:p>
        </p:txBody>
      </p:sp>
      <p:sp>
        <p:nvSpPr>
          <p:cNvPr id="6" name="Text 3"/>
          <p:cNvSpPr/>
          <p:nvPr/>
        </p:nvSpPr>
        <p:spPr>
          <a:xfrm>
            <a:off x="6091238" y="1274445"/>
            <a:ext cx="7934325" cy="829747"/>
          </a:xfrm>
          <a:prstGeom prst="rect">
            <a:avLst/>
          </a:prstGeom>
          <a:noFill/>
          <a:ln/>
        </p:spPr>
        <p:txBody>
          <a:bodyPr wrap="square" rtlCol="0" anchor="t"/>
          <a:lstStyle/>
          <a:p>
            <a:pPr marL="0" indent="0">
              <a:lnSpc>
                <a:spcPts val="2177"/>
              </a:lnSpc>
              <a:buNone/>
            </a:pPr>
            <a:r>
              <a:rPr lang="en-US" sz="1361" kern="0" spc="-27" dirty="0">
                <a:solidFill>
                  <a:srgbClr val="E0D6DE"/>
                </a:solidFill>
                <a:latin typeface="Fira Sans" pitchFamily="34" charset="0"/>
                <a:ea typeface="Fira Sans" pitchFamily="34" charset="-122"/>
                <a:cs typeface="Fira Sans" pitchFamily="34" charset="-120"/>
              </a:rPr>
              <a:t>These rituals are often elaborate and involve music, dance, drumming, storytelling, and offerings. They provide opportunities for community gatherings, fostering social cohesion and strengthening cultural bonds.</a:t>
            </a:r>
            <a:endParaRPr lang="en-US" sz="1361" dirty="0"/>
          </a:p>
        </p:txBody>
      </p:sp>
      <p:pic>
        <p:nvPicPr>
          <p:cNvPr id="7" name="Image 1" descr="preencoded.png"/>
          <p:cNvPicPr>
            <a:picLocks noChangeAspect="1"/>
          </p:cNvPicPr>
          <p:nvPr/>
        </p:nvPicPr>
        <p:blipFill>
          <a:blip r:embed="rId4"/>
          <a:stretch>
            <a:fillRect/>
          </a:stretch>
        </p:blipFill>
        <p:spPr>
          <a:xfrm>
            <a:off x="6091238" y="2298502"/>
            <a:ext cx="864037" cy="1382554"/>
          </a:xfrm>
          <a:prstGeom prst="rect">
            <a:avLst/>
          </a:prstGeom>
        </p:spPr>
      </p:pic>
      <p:sp>
        <p:nvSpPr>
          <p:cNvPr id="8" name="Text 4"/>
          <p:cNvSpPr/>
          <p:nvPr/>
        </p:nvSpPr>
        <p:spPr>
          <a:xfrm>
            <a:off x="7214473" y="2471261"/>
            <a:ext cx="2160270" cy="269915"/>
          </a:xfrm>
          <a:prstGeom prst="rect">
            <a:avLst/>
          </a:prstGeom>
          <a:noFill/>
          <a:ln/>
        </p:spPr>
        <p:txBody>
          <a:bodyPr wrap="none" rtlCol="0" anchor="t"/>
          <a:lstStyle/>
          <a:p>
            <a:pPr marL="0" indent="0" algn="l">
              <a:lnSpc>
                <a:spcPts val="2126"/>
              </a:lnSpc>
              <a:buNone/>
            </a:pPr>
            <a:r>
              <a:rPr lang="en-US" sz="1701" kern="0" spc="-17" dirty="0">
                <a:solidFill>
                  <a:srgbClr val="FA95AF"/>
                </a:solidFill>
                <a:latin typeface="Anton" pitchFamily="34" charset="0"/>
                <a:ea typeface="Anton" pitchFamily="34" charset="-122"/>
                <a:cs typeface="Anton" pitchFamily="34" charset="-120"/>
              </a:rPr>
              <a:t>Birth Ceremonies</a:t>
            </a:r>
            <a:endParaRPr lang="en-US" sz="1701" dirty="0"/>
          </a:p>
        </p:txBody>
      </p:sp>
      <p:sp>
        <p:nvSpPr>
          <p:cNvPr id="9" name="Text 5"/>
          <p:cNvSpPr/>
          <p:nvPr/>
        </p:nvSpPr>
        <p:spPr>
          <a:xfrm>
            <a:off x="7214473" y="2844760"/>
            <a:ext cx="6811089" cy="553164"/>
          </a:xfrm>
          <a:prstGeom prst="rect">
            <a:avLst/>
          </a:prstGeom>
          <a:noFill/>
          <a:ln/>
        </p:spPr>
        <p:txBody>
          <a:bodyPr wrap="square" rtlCol="0" anchor="t"/>
          <a:lstStyle/>
          <a:p>
            <a:pPr marL="0" indent="0" algn="l">
              <a:lnSpc>
                <a:spcPts val="2177"/>
              </a:lnSpc>
              <a:buNone/>
            </a:pPr>
            <a:r>
              <a:rPr lang="en-US" sz="1361" kern="0" spc="-27" dirty="0">
                <a:solidFill>
                  <a:srgbClr val="E0D6DE"/>
                </a:solidFill>
                <a:latin typeface="Fira Sans" pitchFamily="34" charset="0"/>
                <a:ea typeface="Fira Sans" pitchFamily="34" charset="-122"/>
                <a:cs typeface="Fira Sans" pitchFamily="34" charset="-120"/>
              </a:rPr>
              <a:t>These ceremonies celebrate the arrival of a new life, welcoming the child into the community and seeking blessings for its future.</a:t>
            </a:r>
            <a:endParaRPr lang="en-US" sz="1361" dirty="0"/>
          </a:p>
        </p:txBody>
      </p:sp>
      <p:pic>
        <p:nvPicPr>
          <p:cNvPr id="10" name="Image 2" descr="preencoded.png"/>
          <p:cNvPicPr>
            <a:picLocks noChangeAspect="1"/>
          </p:cNvPicPr>
          <p:nvPr/>
        </p:nvPicPr>
        <p:blipFill>
          <a:blip r:embed="rId5"/>
          <a:stretch>
            <a:fillRect/>
          </a:stretch>
        </p:blipFill>
        <p:spPr>
          <a:xfrm>
            <a:off x="6091238" y="3681055"/>
            <a:ext cx="864037" cy="1382554"/>
          </a:xfrm>
          <a:prstGeom prst="rect">
            <a:avLst/>
          </a:prstGeom>
        </p:spPr>
      </p:pic>
      <p:sp>
        <p:nvSpPr>
          <p:cNvPr id="11" name="Text 6"/>
          <p:cNvSpPr/>
          <p:nvPr/>
        </p:nvSpPr>
        <p:spPr>
          <a:xfrm>
            <a:off x="7214473" y="3853815"/>
            <a:ext cx="2160270" cy="269915"/>
          </a:xfrm>
          <a:prstGeom prst="rect">
            <a:avLst/>
          </a:prstGeom>
          <a:noFill/>
          <a:ln/>
        </p:spPr>
        <p:txBody>
          <a:bodyPr wrap="none" rtlCol="0" anchor="t"/>
          <a:lstStyle/>
          <a:p>
            <a:pPr marL="0" indent="0" algn="l">
              <a:lnSpc>
                <a:spcPts val="2126"/>
              </a:lnSpc>
              <a:buNone/>
            </a:pPr>
            <a:r>
              <a:rPr lang="en-US" sz="1701" kern="0" spc="-17" dirty="0">
                <a:solidFill>
                  <a:srgbClr val="FA95AF"/>
                </a:solidFill>
                <a:latin typeface="Anton" pitchFamily="34" charset="0"/>
                <a:ea typeface="Anton" pitchFamily="34" charset="-122"/>
                <a:cs typeface="Anton" pitchFamily="34" charset="-120"/>
              </a:rPr>
              <a:t>Marriage Ceremonies</a:t>
            </a:r>
            <a:endParaRPr lang="en-US" sz="1701" dirty="0"/>
          </a:p>
        </p:txBody>
      </p:sp>
      <p:sp>
        <p:nvSpPr>
          <p:cNvPr id="12" name="Text 7"/>
          <p:cNvSpPr/>
          <p:nvPr/>
        </p:nvSpPr>
        <p:spPr>
          <a:xfrm>
            <a:off x="7214473" y="4227314"/>
            <a:ext cx="6811089" cy="553164"/>
          </a:xfrm>
          <a:prstGeom prst="rect">
            <a:avLst/>
          </a:prstGeom>
          <a:noFill/>
          <a:ln/>
        </p:spPr>
        <p:txBody>
          <a:bodyPr wrap="square" rtlCol="0" anchor="t"/>
          <a:lstStyle/>
          <a:p>
            <a:pPr marL="0" indent="0" algn="l">
              <a:lnSpc>
                <a:spcPts val="2177"/>
              </a:lnSpc>
              <a:buNone/>
            </a:pPr>
            <a:r>
              <a:rPr lang="en-US" sz="1361" kern="0" spc="-27" dirty="0">
                <a:solidFill>
                  <a:srgbClr val="E0D6DE"/>
                </a:solidFill>
                <a:latin typeface="Fira Sans" pitchFamily="34" charset="0"/>
                <a:ea typeface="Fira Sans" pitchFamily="34" charset="-122"/>
                <a:cs typeface="Fira Sans" pitchFamily="34" charset="-120"/>
              </a:rPr>
              <a:t>Marriage rituals often involve elaborate ceremonies that symbolize the union of two families and the continuation of lineage.</a:t>
            </a:r>
            <a:endParaRPr lang="en-US" sz="1361" dirty="0"/>
          </a:p>
        </p:txBody>
      </p:sp>
      <p:pic>
        <p:nvPicPr>
          <p:cNvPr id="13" name="Image 3" descr="preencoded.png"/>
          <p:cNvPicPr>
            <a:picLocks noChangeAspect="1"/>
          </p:cNvPicPr>
          <p:nvPr/>
        </p:nvPicPr>
        <p:blipFill>
          <a:blip r:embed="rId6"/>
          <a:stretch>
            <a:fillRect/>
          </a:stretch>
        </p:blipFill>
        <p:spPr>
          <a:xfrm>
            <a:off x="6091238" y="5063609"/>
            <a:ext cx="864037" cy="1382554"/>
          </a:xfrm>
          <a:prstGeom prst="rect">
            <a:avLst/>
          </a:prstGeom>
        </p:spPr>
      </p:pic>
      <p:sp>
        <p:nvSpPr>
          <p:cNvPr id="14" name="Text 8"/>
          <p:cNvSpPr/>
          <p:nvPr/>
        </p:nvSpPr>
        <p:spPr>
          <a:xfrm>
            <a:off x="7214473" y="5236369"/>
            <a:ext cx="2160270" cy="269915"/>
          </a:xfrm>
          <a:prstGeom prst="rect">
            <a:avLst/>
          </a:prstGeom>
          <a:noFill/>
          <a:ln/>
        </p:spPr>
        <p:txBody>
          <a:bodyPr wrap="none" rtlCol="0" anchor="t"/>
          <a:lstStyle/>
          <a:p>
            <a:pPr marL="0" indent="0" algn="l">
              <a:lnSpc>
                <a:spcPts val="2126"/>
              </a:lnSpc>
              <a:buNone/>
            </a:pPr>
            <a:r>
              <a:rPr lang="en-US" sz="1701" kern="0" spc="-17" dirty="0">
                <a:solidFill>
                  <a:srgbClr val="FA95AF"/>
                </a:solidFill>
                <a:latin typeface="Anton" pitchFamily="34" charset="0"/>
                <a:ea typeface="Anton" pitchFamily="34" charset="-122"/>
                <a:cs typeface="Anton" pitchFamily="34" charset="-120"/>
              </a:rPr>
              <a:t>Death Ceremonies</a:t>
            </a:r>
            <a:endParaRPr lang="en-US" sz="1701" dirty="0"/>
          </a:p>
        </p:txBody>
      </p:sp>
      <p:sp>
        <p:nvSpPr>
          <p:cNvPr id="15" name="Text 9"/>
          <p:cNvSpPr/>
          <p:nvPr/>
        </p:nvSpPr>
        <p:spPr>
          <a:xfrm>
            <a:off x="7214473" y="5609868"/>
            <a:ext cx="6811089" cy="553164"/>
          </a:xfrm>
          <a:prstGeom prst="rect">
            <a:avLst/>
          </a:prstGeom>
          <a:noFill/>
          <a:ln/>
        </p:spPr>
        <p:txBody>
          <a:bodyPr wrap="square" rtlCol="0" anchor="t"/>
          <a:lstStyle/>
          <a:p>
            <a:pPr marL="0" indent="0" algn="l">
              <a:lnSpc>
                <a:spcPts val="2177"/>
              </a:lnSpc>
              <a:buNone/>
            </a:pPr>
            <a:r>
              <a:rPr lang="en-US" sz="1361" kern="0" spc="-27" dirty="0">
                <a:solidFill>
                  <a:srgbClr val="E0D6DE"/>
                </a:solidFill>
                <a:latin typeface="Fira Sans" pitchFamily="34" charset="0"/>
                <a:ea typeface="Fira Sans" pitchFamily="34" charset="-122"/>
                <a:cs typeface="Fira Sans" pitchFamily="34" charset="-120"/>
              </a:rPr>
              <a:t>These ceremonies honor the deceased, ensuring a smooth transition into the afterlife and maintaining a connection between the living and the ancestors.</a:t>
            </a:r>
            <a:endParaRPr lang="en-US" sz="1361" dirty="0"/>
          </a:p>
        </p:txBody>
      </p:sp>
      <p:pic>
        <p:nvPicPr>
          <p:cNvPr id="16" name="Image 4" descr="preencoded.png"/>
          <p:cNvPicPr>
            <a:picLocks noChangeAspect="1"/>
          </p:cNvPicPr>
          <p:nvPr/>
        </p:nvPicPr>
        <p:blipFill>
          <a:blip r:embed="rId7"/>
          <a:stretch>
            <a:fillRect/>
          </a:stretch>
        </p:blipFill>
        <p:spPr>
          <a:xfrm>
            <a:off x="6091238" y="6446163"/>
            <a:ext cx="864037" cy="1382554"/>
          </a:xfrm>
          <a:prstGeom prst="rect">
            <a:avLst/>
          </a:prstGeom>
        </p:spPr>
      </p:pic>
      <p:sp>
        <p:nvSpPr>
          <p:cNvPr id="17" name="Text 10"/>
          <p:cNvSpPr/>
          <p:nvPr/>
        </p:nvSpPr>
        <p:spPr>
          <a:xfrm>
            <a:off x="7214473" y="6618923"/>
            <a:ext cx="2160270" cy="269915"/>
          </a:xfrm>
          <a:prstGeom prst="rect">
            <a:avLst/>
          </a:prstGeom>
          <a:noFill/>
          <a:ln/>
        </p:spPr>
        <p:txBody>
          <a:bodyPr wrap="none" rtlCol="0" anchor="t"/>
          <a:lstStyle/>
          <a:p>
            <a:pPr marL="0" indent="0" algn="l">
              <a:lnSpc>
                <a:spcPts val="2126"/>
              </a:lnSpc>
              <a:buNone/>
            </a:pPr>
            <a:r>
              <a:rPr lang="en-US" sz="1701" kern="0" spc="-17" dirty="0">
                <a:solidFill>
                  <a:srgbClr val="FA95AF"/>
                </a:solidFill>
                <a:latin typeface="Anton" pitchFamily="34" charset="0"/>
                <a:ea typeface="Anton" pitchFamily="34" charset="-122"/>
                <a:cs typeface="Anton" pitchFamily="34" charset="-120"/>
              </a:rPr>
              <a:t>Harvest Festivals</a:t>
            </a:r>
            <a:endParaRPr lang="en-US" sz="1701" dirty="0"/>
          </a:p>
        </p:txBody>
      </p:sp>
      <p:sp>
        <p:nvSpPr>
          <p:cNvPr id="18" name="Text 11"/>
          <p:cNvSpPr/>
          <p:nvPr/>
        </p:nvSpPr>
        <p:spPr>
          <a:xfrm>
            <a:off x="7214473" y="6992422"/>
            <a:ext cx="6811089" cy="553164"/>
          </a:xfrm>
          <a:prstGeom prst="rect">
            <a:avLst/>
          </a:prstGeom>
          <a:noFill/>
          <a:ln/>
        </p:spPr>
        <p:txBody>
          <a:bodyPr wrap="square" rtlCol="0" anchor="t"/>
          <a:lstStyle/>
          <a:p>
            <a:pPr marL="0" indent="0" algn="l">
              <a:lnSpc>
                <a:spcPts val="2177"/>
              </a:lnSpc>
              <a:buNone/>
            </a:pPr>
            <a:r>
              <a:rPr lang="en-US" sz="1361" kern="0" spc="-27" dirty="0">
                <a:solidFill>
                  <a:srgbClr val="E0D6DE"/>
                </a:solidFill>
                <a:latin typeface="Fira Sans" pitchFamily="34" charset="0"/>
                <a:ea typeface="Fira Sans" pitchFamily="34" charset="-122"/>
                <a:cs typeface="Fira Sans" pitchFamily="34" charset="-120"/>
              </a:rPr>
              <a:t>Harvest festivals are celebrations of abundance, expressing gratitude to the deities and spirits for bountiful crops and ensuring prosperity.</a:t>
            </a:r>
            <a:endParaRPr lang="en-US" sz="1361"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21212"/>
          </a:solidFill>
          <a:ln/>
        </p:spPr>
      </p:sp>
      <p:sp>
        <p:nvSpPr>
          <p:cNvPr id="3" name="Shape 1"/>
          <p:cNvSpPr/>
          <p:nvPr/>
        </p:nvSpPr>
        <p:spPr>
          <a:xfrm>
            <a:off x="0" y="0"/>
            <a:ext cx="14630400" cy="8229600"/>
          </a:xfrm>
          <a:prstGeom prst="rect">
            <a:avLst/>
          </a:prstGeom>
          <a:solidFill>
            <a:srgbClr val="1F1F1F"/>
          </a:solidFill>
          <a:ln/>
        </p:spPr>
      </p:sp>
      <p:sp>
        <p:nvSpPr>
          <p:cNvPr id="4" name="Text 2"/>
          <p:cNvSpPr/>
          <p:nvPr/>
        </p:nvSpPr>
        <p:spPr>
          <a:xfrm>
            <a:off x="864037" y="687824"/>
            <a:ext cx="6172200" cy="771525"/>
          </a:xfrm>
          <a:prstGeom prst="rect">
            <a:avLst/>
          </a:prstGeom>
          <a:noFill/>
          <a:ln/>
        </p:spPr>
        <p:txBody>
          <a:bodyPr wrap="none" rtlCol="0" anchor="t"/>
          <a:lstStyle/>
          <a:p>
            <a:pPr marL="0" indent="0">
              <a:lnSpc>
                <a:spcPts val="6075"/>
              </a:lnSpc>
              <a:buNone/>
            </a:pPr>
            <a:r>
              <a:rPr lang="en-US" sz="4860" kern="0" spc="-49" dirty="0">
                <a:solidFill>
                  <a:srgbClr val="FA95AF"/>
                </a:solidFill>
                <a:latin typeface="Anton" pitchFamily="34" charset="0"/>
                <a:ea typeface="Anton" pitchFamily="34" charset="-122"/>
                <a:cs typeface="Anton" pitchFamily="34" charset="-120"/>
              </a:rPr>
              <a:t>Christianity in Africa</a:t>
            </a:r>
            <a:endParaRPr lang="en-US" sz="4860" dirty="0"/>
          </a:p>
        </p:txBody>
      </p:sp>
      <p:sp>
        <p:nvSpPr>
          <p:cNvPr id="5" name="Text 3"/>
          <p:cNvSpPr/>
          <p:nvPr/>
        </p:nvSpPr>
        <p:spPr>
          <a:xfrm>
            <a:off x="864037" y="1953101"/>
            <a:ext cx="12902327" cy="790099"/>
          </a:xfrm>
          <a:prstGeom prst="rect">
            <a:avLst/>
          </a:prstGeom>
          <a:noFill/>
          <a:ln/>
        </p:spPr>
        <p:txBody>
          <a:bodyPr wrap="square" rtlCol="0" anchor="t"/>
          <a:lstStyle/>
          <a:p>
            <a:pPr marL="0" indent="0">
              <a:lnSpc>
                <a:spcPts val="3110"/>
              </a:lnSpc>
              <a:buNone/>
            </a:pPr>
            <a:r>
              <a:rPr lang="en-US" sz="1944" kern="0" spc="-39" dirty="0">
                <a:solidFill>
                  <a:srgbClr val="E0D6DE"/>
                </a:solidFill>
                <a:latin typeface="Fira Sans" pitchFamily="34" charset="0"/>
                <a:ea typeface="Fira Sans" pitchFamily="34" charset="-122"/>
                <a:cs typeface="Fira Sans" pitchFamily="34" charset="-120"/>
              </a:rPr>
              <a:t>Christianity has had a profound impact on the African cultural landscape, shaping the values, beliefs, and practices of millions of people. It has also influenced the development of education, healthcare, and other social institutions.</a:t>
            </a:r>
            <a:endParaRPr lang="en-US" sz="1944" dirty="0"/>
          </a:p>
        </p:txBody>
      </p:sp>
      <p:sp>
        <p:nvSpPr>
          <p:cNvPr id="6" name="Text 4"/>
          <p:cNvSpPr/>
          <p:nvPr/>
        </p:nvSpPr>
        <p:spPr>
          <a:xfrm>
            <a:off x="864037" y="3267670"/>
            <a:ext cx="3086100" cy="385763"/>
          </a:xfrm>
          <a:prstGeom prst="rect">
            <a:avLst/>
          </a:prstGeom>
          <a:noFill/>
          <a:ln/>
        </p:spPr>
        <p:txBody>
          <a:bodyPr wrap="none" rtlCol="0" anchor="t"/>
          <a:lstStyle/>
          <a:p>
            <a:pPr marL="0" indent="0">
              <a:lnSpc>
                <a:spcPts val="3038"/>
              </a:lnSpc>
              <a:buNone/>
            </a:pPr>
            <a:r>
              <a:rPr lang="en-US" sz="2430" kern="0" spc="-24" dirty="0">
                <a:solidFill>
                  <a:srgbClr val="FA95AF"/>
                </a:solidFill>
                <a:latin typeface="Anton" pitchFamily="34" charset="0"/>
                <a:ea typeface="Anton" pitchFamily="34" charset="-122"/>
                <a:cs typeface="Anton" pitchFamily="34" charset="-120"/>
              </a:rPr>
              <a:t>Spread of Christianity</a:t>
            </a:r>
            <a:endParaRPr lang="en-US" sz="2430" dirty="0"/>
          </a:p>
        </p:txBody>
      </p:sp>
      <p:sp>
        <p:nvSpPr>
          <p:cNvPr id="7" name="Text 5"/>
          <p:cNvSpPr/>
          <p:nvPr/>
        </p:nvSpPr>
        <p:spPr>
          <a:xfrm>
            <a:off x="864037" y="3900249"/>
            <a:ext cx="3898821" cy="1975247"/>
          </a:xfrm>
          <a:prstGeom prst="rect">
            <a:avLst/>
          </a:prstGeom>
          <a:noFill/>
          <a:ln/>
        </p:spPr>
        <p:txBody>
          <a:bodyPr wrap="square" rtlCol="0" anchor="t"/>
          <a:lstStyle/>
          <a:p>
            <a:pPr marL="0" indent="0">
              <a:lnSpc>
                <a:spcPts val="3110"/>
              </a:lnSpc>
              <a:buNone/>
            </a:pPr>
            <a:r>
              <a:rPr lang="en-US" sz="1944" kern="0" spc="-39" dirty="0">
                <a:solidFill>
                  <a:srgbClr val="E0D6DE"/>
                </a:solidFill>
                <a:latin typeface="Fira Sans" pitchFamily="34" charset="0"/>
                <a:ea typeface="Fira Sans" pitchFamily="34" charset="-122"/>
                <a:cs typeface="Fira Sans" pitchFamily="34" charset="-120"/>
              </a:rPr>
              <a:t>Christianity first arrived in Africa during the early centuries, spreading through missionary efforts and through interactions with European traders.</a:t>
            </a:r>
            <a:endParaRPr lang="en-US" sz="1944" dirty="0"/>
          </a:p>
        </p:txBody>
      </p:sp>
      <p:sp>
        <p:nvSpPr>
          <p:cNvPr id="8" name="Text 6"/>
          <p:cNvSpPr/>
          <p:nvPr/>
        </p:nvSpPr>
        <p:spPr>
          <a:xfrm>
            <a:off x="1258967" y="6097667"/>
            <a:ext cx="3503890" cy="395049"/>
          </a:xfrm>
          <a:prstGeom prst="rect">
            <a:avLst/>
          </a:prstGeom>
          <a:noFill/>
          <a:ln/>
        </p:spPr>
        <p:txBody>
          <a:bodyPr wrap="none" rtlCol="0" anchor="t"/>
          <a:lstStyle/>
          <a:p>
            <a:pPr marL="342900" indent="-342900" algn="l">
              <a:lnSpc>
                <a:spcPts val="3110"/>
              </a:lnSpc>
              <a:buSzPct val="100000"/>
              <a:buFont typeface="+mj-lt"/>
              <a:buAutoNum type="arabicPeriod"/>
            </a:pPr>
            <a:r>
              <a:rPr lang="en-US" sz="1944" kern="0" spc="-39" dirty="0">
                <a:solidFill>
                  <a:srgbClr val="E0D6DE"/>
                </a:solidFill>
                <a:latin typeface="Fira Sans" pitchFamily="34" charset="0"/>
                <a:ea typeface="Fira Sans" pitchFamily="34" charset="-122"/>
                <a:cs typeface="Fira Sans" pitchFamily="34" charset="-120"/>
              </a:rPr>
              <a:t>Missionaries</a:t>
            </a:r>
            <a:endParaRPr lang="en-US" sz="1944" dirty="0"/>
          </a:p>
        </p:txBody>
      </p:sp>
      <p:sp>
        <p:nvSpPr>
          <p:cNvPr id="9" name="Text 7"/>
          <p:cNvSpPr/>
          <p:nvPr/>
        </p:nvSpPr>
        <p:spPr>
          <a:xfrm>
            <a:off x="1258967" y="6579037"/>
            <a:ext cx="3503890" cy="395049"/>
          </a:xfrm>
          <a:prstGeom prst="rect">
            <a:avLst/>
          </a:prstGeom>
          <a:noFill/>
          <a:ln/>
        </p:spPr>
        <p:txBody>
          <a:bodyPr wrap="none" rtlCol="0" anchor="t"/>
          <a:lstStyle/>
          <a:p>
            <a:pPr marL="342900" indent="-342900" algn="l">
              <a:lnSpc>
                <a:spcPts val="3110"/>
              </a:lnSpc>
              <a:buSzPct val="100000"/>
              <a:buFont typeface="+mj-lt"/>
              <a:buAutoNum type="arabicPeriod" startAt="2"/>
            </a:pPr>
            <a:r>
              <a:rPr lang="en-US" sz="1944" kern="0" spc="-39" dirty="0">
                <a:solidFill>
                  <a:srgbClr val="E0D6DE"/>
                </a:solidFill>
                <a:latin typeface="Fira Sans" pitchFamily="34" charset="0"/>
                <a:ea typeface="Fira Sans" pitchFamily="34" charset="-122"/>
                <a:cs typeface="Fira Sans" pitchFamily="34" charset="-120"/>
              </a:rPr>
              <a:t>Trade</a:t>
            </a:r>
            <a:endParaRPr lang="en-US" sz="1944" dirty="0"/>
          </a:p>
        </p:txBody>
      </p:sp>
      <p:sp>
        <p:nvSpPr>
          <p:cNvPr id="10" name="Text 8"/>
          <p:cNvSpPr/>
          <p:nvPr/>
        </p:nvSpPr>
        <p:spPr>
          <a:xfrm>
            <a:off x="1258967" y="7060406"/>
            <a:ext cx="3503890" cy="395049"/>
          </a:xfrm>
          <a:prstGeom prst="rect">
            <a:avLst/>
          </a:prstGeom>
          <a:noFill/>
          <a:ln/>
        </p:spPr>
        <p:txBody>
          <a:bodyPr wrap="none" rtlCol="0" anchor="t"/>
          <a:lstStyle/>
          <a:p>
            <a:pPr marL="342900" indent="-342900" algn="l">
              <a:lnSpc>
                <a:spcPts val="3110"/>
              </a:lnSpc>
              <a:buSzPct val="100000"/>
              <a:buFont typeface="+mj-lt"/>
              <a:buAutoNum type="arabicPeriod" startAt="3"/>
            </a:pPr>
            <a:r>
              <a:rPr lang="en-US" sz="1944" kern="0" spc="-39" dirty="0">
                <a:solidFill>
                  <a:srgbClr val="E0D6DE"/>
                </a:solidFill>
                <a:latin typeface="Fira Sans" pitchFamily="34" charset="0"/>
                <a:ea typeface="Fira Sans" pitchFamily="34" charset="-122"/>
                <a:cs typeface="Fira Sans" pitchFamily="34" charset="-120"/>
              </a:rPr>
              <a:t>Education</a:t>
            </a:r>
            <a:endParaRPr lang="en-US" sz="1944" dirty="0"/>
          </a:p>
        </p:txBody>
      </p:sp>
      <p:sp>
        <p:nvSpPr>
          <p:cNvPr id="11" name="Text 9"/>
          <p:cNvSpPr/>
          <p:nvPr/>
        </p:nvSpPr>
        <p:spPr>
          <a:xfrm>
            <a:off x="5372695" y="3267670"/>
            <a:ext cx="3086100" cy="385763"/>
          </a:xfrm>
          <a:prstGeom prst="rect">
            <a:avLst/>
          </a:prstGeom>
          <a:noFill/>
          <a:ln/>
        </p:spPr>
        <p:txBody>
          <a:bodyPr wrap="none" rtlCol="0" anchor="t"/>
          <a:lstStyle/>
          <a:p>
            <a:pPr marL="0" indent="0">
              <a:lnSpc>
                <a:spcPts val="3038"/>
              </a:lnSpc>
              <a:buNone/>
            </a:pPr>
            <a:r>
              <a:rPr lang="en-US" sz="2430" kern="0" spc="-24" dirty="0">
                <a:solidFill>
                  <a:srgbClr val="FA95AF"/>
                </a:solidFill>
                <a:latin typeface="Anton" pitchFamily="34" charset="0"/>
                <a:ea typeface="Anton" pitchFamily="34" charset="-122"/>
                <a:cs typeface="Anton" pitchFamily="34" charset="-120"/>
              </a:rPr>
              <a:t>African Christianity</a:t>
            </a:r>
            <a:endParaRPr lang="en-US" sz="2430" dirty="0"/>
          </a:p>
        </p:txBody>
      </p:sp>
      <p:sp>
        <p:nvSpPr>
          <p:cNvPr id="12" name="Text 10"/>
          <p:cNvSpPr/>
          <p:nvPr/>
        </p:nvSpPr>
        <p:spPr>
          <a:xfrm>
            <a:off x="5372695" y="3900249"/>
            <a:ext cx="3898821" cy="1580198"/>
          </a:xfrm>
          <a:prstGeom prst="rect">
            <a:avLst/>
          </a:prstGeom>
          <a:noFill/>
          <a:ln/>
        </p:spPr>
        <p:txBody>
          <a:bodyPr wrap="square" rtlCol="0" anchor="t"/>
          <a:lstStyle/>
          <a:p>
            <a:pPr marL="0" indent="0">
              <a:lnSpc>
                <a:spcPts val="3110"/>
              </a:lnSpc>
              <a:buNone/>
            </a:pPr>
            <a:r>
              <a:rPr lang="en-US" sz="1944" kern="0" spc="-39" dirty="0">
                <a:solidFill>
                  <a:srgbClr val="E0D6DE"/>
                </a:solidFill>
                <a:latin typeface="Fira Sans" pitchFamily="34" charset="0"/>
                <a:ea typeface="Fira Sans" pitchFamily="34" charset="-122"/>
                <a:cs typeface="Fira Sans" pitchFamily="34" charset="-120"/>
              </a:rPr>
              <a:t>African Christianity has evolved to incorporate indigenous beliefs and practices, resulting in unique forms of worship and spirituality.</a:t>
            </a:r>
            <a:endParaRPr lang="en-US" sz="1944" dirty="0"/>
          </a:p>
        </p:txBody>
      </p:sp>
      <p:sp>
        <p:nvSpPr>
          <p:cNvPr id="13" name="Text 11"/>
          <p:cNvSpPr/>
          <p:nvPr/>
        </p:nvSpPr>
        <p:spPr>
          <a:xfrm>
            <a:off x="5767626" y="5702618"/>
            <a:ext cx="3503890" cy="395049"/>
          </a:xfrm>
          <a:prstGeom prst="rect">
            <a:avLst/>
          </a:prstGeom>
          <a:noFill/>
          <a:ln/>
        </p:spPr>
        <p:txBody>
          <a:bodyPr wrap="none" rtlCol="0" anchor="t"/>
          <a:lstStyle/>
          <a:p>
            <a:pPr marL="342900" indent="-342900" algn="l">
              <a:lnSpc>
                <a:spcPts val="3110"/>
              </a:lnSpc>
              <a:buSzPct val="100000"/>
              <a:buFont typeface="+mj-lt"/>
              <a:buAutoNum type="arabicPeriod"/>
            </a:pPr>
            <a:r>
              <a:rPr lang="en-US" sz="1944" kern="0" spc="-39" dirty="0">
                <a:solidFill>
                  <a:srgbClr val="E0D6DE"/>
                </a:solidFill>
                <a:latin typeface="Fira Sans" pitchFamily="34" charset="0"/>
                <a:ea typeface="Fira Sans" pitchFamily="34" charset="-122"/>
                <a:cs typeface="Fira Sans" pitchFamily="34" charset="-120"/>
              </a:rPr>
              <a:t>Syncretism</a:t>
            </a:r>
            <a:endParaRPr lang="en-US" sz="1944" dirty="0"/>
          </a:p>
        </p:txBody>
      </p:sp>
      <p:sp>
        <p:nvSpPr>
          <p:cNvPr id="14" name="Text 12"/>
          <p:cNvSpPr/>
          <p:nvPr/>
        </p:nvSpPr>
        <p:spPr>
          <a:xfrm>
            <a:off x="5767626" y="6183987"/>
            <a:ext cx="3503890" cy="395049"/>
          </a:xfrm>
          <a:prstGeom prst="rect">
            <a:avLst/>
          </a:prstGeom>
          <a:noFill/>
          <a:ln/>
        </p:spPr>
        <p:txBody>
          <a:bodyPr wrap="none" rtlCol="0" anchor="t"/>
          <a:lstStyle/>
          <a:p>
            <a:pPr marL="342900" indent="-342900" algn="l">
              <a:lnSpc>
                <a:spcPts val="3110"/>
              </a:lnSpc>
              <a:buSzPct val="100000"/>
              <a:buFont typeface="+mj-lt"/>
              <a:buAutoNum type="arabicPeriod" startAt="2"/>
            </a:pPr>
            <a:r>
              <a:rPr lang="en-US" sz="1944" kern="0" spc="-39" dirty="0">
                <a:solidFill>
                  <a:srgbClr val="E0D6DE"/>
                </a:solidFill>
                <a:latin typeface="Fira Sans" pitchFamily="34" charset="0"/>
                <a:ea typeface="Fira Sans" pitchFamily="34" charset="-122"/>
                <a:cs typeface="Fira Sans" pitchFamily="34" charset="-120"/>
              </a:rPr>
              <a:t>Spirituality</a:t>
            </a:r>
            <a:endParaRPr lang="en-US" sz="1944" dirty="0"/>
          </a:p>
        </p:txBody>
      </p:sp>
      <p:sp>
        <p:nvSpPr>
          <p:cNvPr id="15" name="Text 13"/>
          <p:cNvSpPr/>
          <p:nvPr/>
        </p:nvSpPr>
        <p:spPr>
          <a:xfrm>
            <a:off x="5767626" y="6665357"/>
            <a:ext cx="3503890" cy="395049"/>
          </a:xfrm>
          <a:prstGeom prst="rect">
            <a:avLst/>
          </a:prstGeom>
          <a:noFill/>
          <a:ln/>
        </p:spPr>
        <p:txBody>
          <a:bodyPr wrap="none" rtlCol="0" anchor="t"/>
          <a:lstStyle/>
          <a:p>
            <a:pPr marL="342900" indent="-342900" algn="l">
              <a:lnSpc>
                <a:spcPts val="3110"/>
              </a:lnSpc>
              <a:buSzPct val="100000"/>
              <a:buFont typeface="+mj-lt"/>
              <a:buAutoNum type="arabicPeriod" startAt="3"/>
            </a:pPr>
            <a:r>
              <a:rPr lang="en-US" sz="1944" kern="0" spc="-39" dirty="0">
                <a:solidFill>
                  <a:srgbClr val="E0D6DE"/>
                </a:solidFill>
                <a:latin typeface="Fira Sans" pitchFamily="34" charset="0"/>
                <a:ea typeface="Fira Sans" pitchFamily="34" charset="-122"/>
                <a:cs typeface="Fira Sans" pitchFamily="34" charset="-120"/>
              </a:rPr>
              <a:t>Cultural Expression</a:t>
            </a:r>
            <a:endParaRPr lang="en-US" sz="1944" dirty="0"/>
          </a:p>
        </p:txBody>
      </p:sp>
      <p:sp>
        <p:nvSpPr>
          <p:cNvPr id="16" name="Text 14"/>
          <p:cNvSpPr/>
          <p:nvPr/>
        </p:nvSpPr>
        <p:spPr>
          <a:xfrm>
            <a:off x="9881354" y="3267670"/>
            <a:ext cx="3086100" cy="385763"/>
          </a:xfrm>
          <a:prstGeom prst="rect">
            <a:avLst/>
          </a:prstGeom>
          <a:noFill/>
          <a:ln/>
        </p:spPr>
        <p:txBody>
          <a:bodyPr wrap="none" rtlCol="0" anchor="t"/>
          <a:lstStyle/>
          <a:p>
            <a:pPr marL="0" indent="0">
              <a:lnSpc>
                <a:spcPts val="3038"/>
              </a:lnSpc>
              <a:buNone/>
            </a:pPr>
            <a:r>
              <a:rPr lang="en-US" sz="2430" kern="0" spc="-24" dirty="0">
                <a:solidFill>
                  <a:srgbClr val="FA95AF"/>
                </a:solidFill>
                <a:latin typeface="Anton" pitchFamily="34" charset="0"/>
                <a:ea typeface="Anton" pitchFamily="34" charset="-122"/>
                <a:cs typeface="Anton" pitchFamily="34" charset="-120"/>
              </a:rPr>
              <a:t>Influence on Society</a:t>
            </a:r>
            <a:endParaRPr lang="en-US" sz="2430" dirty="0"/>
          </a:p>
        </p:txBody>
      </p:sp>
      <p:sp>
        <p:nvSpPr>
          <p:cNvPr id="17" name="Text 15"/>
          <p:cNvSpPr/>
          <p:nvPr/>
        </p:nvSpPr>
        <p:spPr>
          <a:xfrm>
            <a:off x="9881354" y="3900249"/>
            <a:ext cx="3898821" cy="1580198"/>
          </a:xfrm>
          <a:prstGeom prst="rect">
            <a:avLst/>
          </a:prstGeom>
          <a:noFill/>
          <a:ln/>
        </p:spPr>
        <p:txBody>
          <a:bodyPr wrap="square" rtlCol="0" anchor="t"/>
          <a:lstStyle/>
          <a:p>
            <a:pPr marL="0" indent="0">
              <a:lnSpc>
                <a:spcPts val="3110"/>
              </a:lnSpc>
              <a:buNone/>
            </a:pPr>
            <a:r>
              <a:rPr lang="en-US" sz="1944" kern="0" spc="-39" dirty="0">
                <a:solidFill>
                  <a:srgbClr val="E0D6DE"/>
                </a:solidFill>
                <a:latin typeface="Fira Sans" pitchFamily="34" charset="0"/>
                <a:ea typeface="Fira Sans" pitchFamily="34" charset="-122"/>
                <a:cs typeface="Fira Sans" pitchFamily="34" charset="-120"/>
              </a:rPr>
              <a:t>Christianity has played a significant role in social and political life, influencing education, healthcare, and other aspects of society.</a:t>
            </a:r>
            <a:endParaRPr lang="en-US" sz="1944" dirty="0"/>
          </a:p>
        </p:txBody>
      </p:sp>
      <p:sp>
        <p:nvSpPr>
          <p:cNvPr id="18" name="Text 16"/>
          <p:cNvSpPr/>
          <p:nvPr/>
        </p:nvSpPr>
        <p:spPr>
          <a:xfrm>
            <a:off x="10276284" y="5702618"/>
            <a:ext cx="3503890" cy="395049"/>
          </a:xfrm>
          <a:prstGeom prst="rect">
            <a:avLst/>
          </a:prstGeom>
          <a:noFill/>
          <a:ln/>
        </p:spPr>
        <p:txBody>
          <a:bodyPr wrap="none" rtlCol="0" anchor="t"/>
          <a:lstStyle/>
          <a:p>
            <a:pPr marL="342900" indent="-342900" algn="l">
              <a:lnSpc>
                <a:spcPts val="3110"/>
              </a:lnSpc>
              <a:buSzPct val="100000"/>
              <a:buFont typeface="+mj-lt"/>
              <a:buAutoNum type="arabicPeriod"/>
            </a:pPr>
            <a:r>
              <a:rPr lang="en-US" sz="1944" kern="0" spc="-39" dirty="0">
                <a:solidFill>
                  <a:srgbClr val="E0D6DE"/>
                </a:solidFill>
                <a:latin typeface="Fira Sans" pitchFamily="34" charset="0"/>
                <a:ea typeface="Fira Sans" pitchFamily="34" charset="-122"/>
                <a:cs typeface="Fira Sans" pitchFamily="34" charset="-120"/>
              </a:rPr>
              <a:t>Education</a:t>
            </a:r>
            <a:endParaRPr lang="en-US" sz="1944" dirty="0"/>
          </a:p>
        </p:txBody>
      </p:sp>
      <p:sp>
        <p:nvSpPr>
          <p:cNvPr id="19" name="Text 17"/>
          <p:cNvSpPr/>
          <p:nvPr/>
        </p:nvSpPr>
        <p:spPr>
          <a:xfrm>
            <a:off x="10276284" y="6183987"/>
            <a:ext cx="3503890" cy="395049"/>
          </a:xfrm>
          <a:prstGeom prst="rect">
            <a:avLst/>
          </a:prstGeom>
          <a:noFill/>
          <a:ln/>
        </p:spPr>
        <p:txBody>
          <a:bodyPr wrap="none" rtlCol="0" anchor="t"/>
          <a:lstStyle/>
          <a:p>
            <a:pPr marL="342900" indent="-342900" algn="l">
              <a:lnSpc>
                <a:spcPts val="3110"/>
              </a:lnSpc>
              <a:buSzPct val="100000"/>
              <a:buFont typeface="+mj-lt"/>
              <a:buAutoNum type="arabicPeriod" startAt="2"/>
            </a:pPr>
            <a:r>
              <a:rPr lang="en-US" sz="1944" kern="0" spc="-39" dirty="0">
                <a:solidFill>
                  <a:srgbClr val="E0D6DE"/>
                </a:solidFill>
                <a:latin typeface="Fira Sans" pitchFamily="34" charset="0"/>
                <a:ea typeface="Fira Sans" pitchFamily="34" charset="-122"/>
                <a:cs typeface="Fira Sans" pitchFamily="34" charset="-120"/>
              </a:rPr>
              <a:t>Healthcare</a:t>
            </a:r>
            <a:endParaRPr lang="en-US" sz="1944" dirty="0"/>
          </a:p>
        </p:txBody>
      </p:sp>
      <p:sp>
        <p:nvSpPr>
          <p:cNvPr id="20" name="Text 18"/>
          <p:cNvSpPr/>
          <p:nvPr/>
        </p:nvSpPr>
        <p:spPr>
          <a:xfrm>
            <a:off x="10276284" y="6665357"/>
            <a:ext cx="3503890" cy="395049"/>
          </a:xfrm>
          <a:prstGeom prst="rect">
            <a:avLst/>
          </a:prstGeom>
          <a:noFill/>
          <a:ln/>
        </p:spPr>
        <p:txBody>
          <a:bodyPr wrap="none" rtlCol="0" anchor="t"/>
          <a:lstStyle/>
          <a:p>
            <a:pPr marL="342900" indent="-342900" algn="l">
              <a:lnSpc>
                <a:spcPts val="3110"/>
              </a:lnSpc>
              <a:buSzPct val="100000"/>
              <a:buFont typeface="+mj-lt"/>
              <a:buAutoNum type="arabicPeriod" startAt="3"/>
            </a:pPr>
            <a:r>
              <a:rPr lang="en-US" sz="1944" kern="0" spc="-39" dirty="0">
                <a:solidFill>
                  <a:srgbClr val="E0D6DE"/>
                </a:solidFill>
                <a:latin typeface="Fira Sans" pitchFamily="34" charset="0"/>
                <a:ea typeface="Fira Sans" pitchFamily="34" charset="-122"/>
                <a:cs typeface="Fira Sans" pitchFamily="34" charset="-120"/>
              </a:rPr>
              <a:t>Social Change</a:t>
            </a:r>
            <a:endParaRPr lang="en-US" sz="1944"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21212"/>
          </a:solidFill>
          <a:ln/>
        </p:spPr>
      </p:sp>
      <p:sp>
        <p:nvSpPr>
          <p:cNvPr id="3" name="Shape 1"/>
          <p:cNvSpPr/>
          <p:nvPr/>
        </p:nvSpPr>
        <p:spPr>
          <a:xfrm>
            <a:off x="0" y="0"/>
            <a:ext cx="14630400" cy="9068276"/>
          </a:xfrm>
          <a:prstGeom prst="rect">
            <a:avLst/>
          </a:prstGeom>
          <a:solidFill>
            <a:srgbClr val="1F1F1F"/>
          </a:solidFill>
          <a:ln/>
        </p:spPr>
      </p:sp>
      <p:pic>
        <p:nvPicPr>
          <p:cNvPr id="4" name="Image 0" descr="preencoded.png"/>
          <p:cNvPicPr>
            <a:picLocks noChangeAspect="1"/>
          </p:cNvPicPr>
          <p:nvPr/>
        </p:nvPicPr>
        <p:blipFill>
          <a:blip r:embed="rId3"/>
          <a:stretch>
            <a:fillRect/>
          </a:stretch>
        </p:blipFill>
        <p:spPr>
          <a:xfrm>
            <a:off x="0" y="0"/>
            <a:ext cx="14630400" cy="2160270"/>
          </a:xfrm>
          <a:prstGeom prst="rect">
            <a:avLst/>
          </a:prstGeom>
        </p:spPr>
      </p:pic>
      <p:sp>
        <p:nvSpPr>
          <p:cNvPr id="5" name="Text 2"/>
          <p:cNvSpPr/>
          <p:nvPr/>
        </p:nvSpPr>
        <p:spPr>
          <a:xfrm>
            <a:off x="2594967" y="2635448"/>
            <a:ext cx="4320540" cy="540068"/>
          </a:xfrm>
          <a:prstGeom prst="rect">
            <a:avLst/>
          </a:prstGeom>
          <a:noFill/>
          <a:ln/>
        </p:spPr>
        <p:txBody>
          <a:bodyPr wrap="none" rtlCol="0" anchor="t"/>
          <a:lstStyle/>
          <a:p>
            <a:pPr marL="0" indent="0">
              <a:lnSpc>
                <a:spcPts val="4253"/>
              </a:lnSpc>
              <a:buNone/>
            </a:pPr>
            <a:r>
              <a:rPr lang="en-US" sz="3402" kern="0" spc="-34" dirty="0">
                <a:solidFill>
                  <a:srgbClr val="FA95AF"/>
                </a:solidFill>
                <a:latin typeface="Anton" pitchFamily="34" charset="0"/>
                <a:ea typeface="Anton" pitchFamily="34" charset="-122"/>
                <a:cs typeface="Anton" pitchFamily="34" charset="-120"/>
              </a:rPr>
              <a:t>Influence of Islam</a:t>
            </a:r>
            <a:endParaRPr lang="en-US" sz="3402" dirty="0"/>
          </a:p>
        </p:txBody>
      </p:sp>
      <p:sp>
        <p:nvSpPr>
          <p:cNvPr id="6" name="Text 3"/>
          <p:cNvSpPr/>
          <p:nvPr/>
        </p:nvSpPr>
        <p:spPr>
          <a:xfrm>
            <a:off x="2594967" y="3434715"/>
            <a:ext cx="9440347" cy="553164"/>
          </a:xfrm>
          <a:prstGeom prst="rect">
            <a:avLst/>
          </a:prstGeom>
          <a:noFill/>
          <a:ln/>
        </p:spPr>
        <p:txBody>
          <a:bodyPr wrap="square" rtlCol="0" anchor="t"/>
          <a:lstStyle/>
          <a:p>
            <a:pPr marL="0" indent="0">
              <a:lnSpc>
                <a:spcPts val="2177"/>
              </a:lnSpc>
              <a:buNone/>
            </a:pPr>
            <a:r>
              <a:rPr lang="en-US" sz="1361" kern="0" spc="-27" dirty="0">
                <a:solidFill>
                  <a:srgbClr val="E0D6DE"/>
                </a:solidFill>
                <a:latin typeface="Fira Sans" pitchFamily="34" charset="0"/>
                <a:ea typeface="Fira Sans" pitchFamily="34" charset="-122"/>
                <a:cs typeface="Fira Sans" pitchFamily="34" charset="-120"/>
              </a:rPr>
              <a:t>Islam is another major religion in Africa, with a significant presence in North Africa, East Africa, and parts of West Africa. It has influenced cultural practices, social norms, and the development of legal systems and education.</a:t>
            </a:r>
            <a:endParaRPr lang="en-US" sz="1361" dirty="0"/>
          </a:p>
        </p:txBody>
      </p:sp>
      <p:sp>
        <p:nvSpPr>
          <p:cNvPr id="7" name="Shape 4"/>
          <p:cNvSpPr/>
          <p:nvPr/>
        </p:nvSpPr>
        <p:spPr>
          <a:xfrm>
            <a:off x="7297817" y="4182189"/>
            <a:ext cx="34528" cy="4410908"/>
          </a:xfrm>
          <a:prstGeom prst="rect">
            <a:avLst/>
          </a:prstGeom>
          <a:solidFill>
            <a:srgbClr val="931F3B"/>
          </a:solidFill>
          <a:ln/>
        </p:spPr>
      </p:sp>
      <p:sp>
        <p:nvSpPr>
          <p:cNvPr id="8" name="Shape 5"/>
          <p:cNvSpPr/>
          <p:nvPr/>
        </p:nvSpPr>
        <p:spPr>
          <a:xfrm>
            <a:off x="6515874" y="4553545"/>
            <a:ext cx="604837" cy="34528"/>
          </a:xfrm>
          <a:prstGeom prst="rect">
            <a:avLst/>
          </a:prstGeom>
          <a:solidFill>
            <a:srgbClr val="931F3B"/>
          </a:solidFill>
          <a:ln/>
        </p:spPr>
      </p:sp>
      <p:sp>
        <p:nvSpPr>
          <p:cNvPr id="9" name="Shape 6"/>
          <p:cNvSpPr/>
          <p:nvPr/>
        </p:nvSpPr>
        <p:spPr>
          <a:xfrm>
            <a:off x="7120711" y="4376499"/>
            <a:ext cx="388739" cy="388739"/>
          </a:xfrm>
          <a:prstGeom prst="roundRect">
            <a:avLst>
              <a:gd name="adj" fmla="val 26674"/>
            </a:avLst>
          </a:prstGeom>
          <a:solidFill>
            <a:srgbClr val="0D0D0D"/>
          </a:solidFill>
          <a:ln/>
        </p:spPr>
      </p:sp>
      <p:sp>
        <p:nvSpPr>
          <p:cNvPr id="10" name="Text 7"/>
          <p:cNvSpPr/>
          <p:nvPr/>
        </p:nvSpPr>
        <p:spPr>
          <a:xfrm>
            <a:off x="7273469" y="4441269"/>
            <a:ext cx="83106" cy="259199"/>
          </a:xfrm>
          <a:prstGeom prst="rect">
            <a:avLst/>
          </a:prstGeom>
          <a:noFill/>
          <a:ln/>
        </p:spPr>
        <p:txBody>
          <a:bodyPr wrap="none" rtlCol="0" anchor="t"/>
          <a:lstStyle/>
          <a:p>
            <a:pPr marL="0" indent="0" algn="ctr">
              <a:lnSpc>
                <a:spcPts val="2041"/>
              </a:lnSpc>
              <a:buNone/>
            </a:pPr>
            <a:r>
              <a:rPr lang="en-US" sz="2041" kern="0" spc="-20" dirty="0">
                <a:solidFill>
                  <a:srgbClr val="FA95AF"/>
                </a:solidFill>
                <a:latin typeface="Anton" pitchFamily="34" charset="0"/>
                <a:ea typeface="Anton" pitchFamily="34" charset="-122"/>
                <a:cs typeface="Anton" pitchFamily="34" charset="-120"/>
              </a:rPr>
              <a:t>1</a:t>
            </a:r>
            <a:endParaRPr lang="en-US" sz="2041" dirty="0"/>
          </a:p>
        </p:txBody>
      </p:sp>
      <p:sp>
        <p:nvSpPr>
          <p:cNvPr id="11" name="Text 8"/>
          <p:cNvSpPr/>
          <p:nvPr/>
        </p:nvSpPr>
        <p:spPr>
          <a:xfrm>
            <a:off x="4204335" y="4354949"/>
            <a:ext cx="2160270" cy="269915"/>
          </a:xfrm>
          <a:prstGeom prst="rect">
            <a:avLst/>
          </a:prstGeom>
          <a:noFill/>
          <a:ln/>
        </p:spPr>
        <p:txBody>
          <a:bodyPr wrap="none" rtlCol="0" anchor="t"/>
          <a:lstStyle/>
          <a:p>
            <a:pPr marL="0" indent="0" algn="r">
              <a:lnSpc>
                <a:spcPts val="2126"/>
              </a:lnSpc>
              <a:buNone/>
            </a:pPr>
            <a:r>
              <a:rPr lang="en-US" sz="1701" kern="0" spc="-17" dirty="0">
                <a:solidFill>
                  <a:srgbClr val="FA95AF"/>
                </a:solidFill>
                <a:latin typeface="Anton" pitchFamily="34" charset="0"/>
                <a:ea typeface="Anton" pitchFamily="34" charset="-122"/>
                <a:cs typeface="Anton" pitchFamily="34" charset="-120"/>
              </a:rPr>
              <a:t>Trade and Migration</a:t>
            </a:r>
            <a:endParaRPr lang="en-US" sz="1701" dirty="0"/>
          </a:p>
        </p:txBody>
      </p:sp>
      <p:sp>
        <p:nvSpPr>
          <p:cNvPr id="12" name="Text 9"/>
          <p:cNvSpPr/>
          <p:nvPr/>
        </p:nvSpPr>
        <p:spPr>
          <a:xfrm>
            <a:off x="2594967" y="4728448"/>
            <a:ext cx="3769638" cy="829747"/>
          </a:xfrm>
          <a:prstGeom prst="rect">
            <a:avLst/>
          </a:prstGeom>
          <a:noFill/>
          <a:ln/>
        </p:spPr>
        <p:txBody>
          <a:bodyPr wrap="square" rtlCol="0" anchor="t"/>
          <a:lstStyle/>
          <a:p>
            <a:pPr marL="0" indent="0" algn="r">
              <a:lnSpc>
                <a:spcPts val="2177"/>
              </a:lnSpc>
              <a:buNone/>
            </a:pPr>
            <a:r>
              <a:rPr lang="en-US" sz="1361" kern="0" spc="-27" dirty="0">
                <a:solidFill>
                  <a:srgbClr val="E0D6DE"/>
                </a:solidFill>
                <a:latin typeface="Fira Sans" pitchFamily="34" charset="0"/>
                <a:ea typeface="Fira Sans" pitchFamily="34" charset="-122"/>
                <a:cs typeface="Fira Sans" pitchFamily="34" charset="-120"/>
              </a:rPr>
              <a:t>Islam arrived in Africa through trade routes and migration patterns, spreading gradually across the continent.</a:t>
            </a:r>
            <a:endParaRPr lang="en-US" sz="1361" dirty="0"/>
          </a:p>
        </p:txBody>
      </p:sp>
      <p:sp>
        <p:nvSpPr>
          <p:cNvPr id="13" name="Shape 10"/>
          <p:cNvSpPr/>
          <p:nvPr/>
        </p:nvSpPr>
        <p:spPr>
          <a:xfrm>
            <a:off x="7509450" y="5417582"/>
            <a:ext cx="604837" cy="34528"/>
          </a:xfrm>
          <a:prstGeom prst="rect">
            <a:avLst/>
          </a:prstGeom>
          <a:solidFill>
            <a:srgbClr val="931F3B"/>
          </a:solidFill>
          <a:ln/>
        </p:spPr>
      </p:sp>
      <p:sp>
        <p:nvSpPr>
          <p:cNvPr id="14" name="Shape 11"/>
          <p:cNvSpPr/>
          <p:nvPr/>
        </p:nvSpPr>
        <p:spPr>
          <a:xfrm>
            <a:off x="7120711" y="5240536"/>
            <a:ext cx="388739" cy="388739"/>
          </a:xfrm>
          <a:prstGeom prst="roundRect">
            <a:avLst>
              <a:gd name="adj" fmla="val 26674"/>
            </a:avLst>
          </a:prstGeom>
          <a:solidFill>
            <a:srgbClr val="0D0D0D"/>
          </a:solidFill>
          <a:ln/>
        </p:spPr>
      </p:sp>
      <p:sp>
        <p:nvSpPr>
          <p:cNvPr id="15" name="Text 12"/>
          <p:cNvSpPr/>
          <p:nvPr/>
        </p:nvSpPr>
        <p:spPr>
          <a:xfrm>
            <a:off x="7252275" y="5305306"/>
            <a:ext cx="125492" cy="259199"/>
          </a:xfrm>
          <a:prstGeom prst="rect">
            <a:avLst/>
          </a:prstGeom>
          <a:noFill/>
          <a:ln/>
        </p:spPr>
        <p:txBody>
          <a:bodyPr wrap="none" rtlCol="0" anchor="t"/>
          <a:lstStyle/>
          <a:p>
            <a:pPr marL="0" indent="0" algn="ctr">
              <a:lnSpc>
                <a:spcPts val="2041"/>
              </a:lnSpc>
              <a:buNone/>
            </a:pPr>
            <a:r>
              <a:rPr lang="en-US" sz="2041" kern="0" spc="-20" dirty="0">
                <a:solidFill>
                  <a:srgbClr val="FA95AF"/>
                </a:solidFill>
                <a:latin typeface="Anton" pitchFamily="34" charset="0"/>
                <a:ea typeface="Anton" pitchFamily="34" charset="-122"/>
                <a:cs typeface="Anton" pitchFamily="34" charset="-120"/>
              </a:rPr>
              <a:t>2</a:t>
            </a:r>
            <a:endParaRPr lang="en-US" sz="2041" dirty="0"/>
          </a:p>
        </p:txBody>
      </p:sp>
      <p:sp>
        <p:nvSpPr>
          <p:cNvPr id="16" name="Text 13"/>
          <p:cNvSpPr/>
          <p:nvPr/>
        </p:nvSpPr>
        <p:spPr>
          <a:xfrm>
            <a:off x="8265557" y="5218986"/>
            <a:ext cx="2160270" cy="269915"/>
          </a:xfrm>
          <a:prstGeom prst="rect">
            <a:avLst/>
          </a:prstGeom>
          <a:noFill/>
          <a:ln/>
        </p:spPr>
        <p:txBody>
          <a:bodyPr wrap="none" rtlCol="0" anchor="t"/>
          <a:lstStyle/>
          <a:p>
            <a:pPr marL="0" indent="0" algn="l">
              <a:lnSpc>
                <a:spcPts val="2126"/>
              </a:lnSpc>
              <a:buNone/>
            </a:pPr>
            <a:r>
              <a:rPr lang="en-US" sz="1701" kern="0" spc="-17" dirty="0">
                <a:solidFill>
                  <a:srgbClr val="FA95AF"/>
                </a:solidFill>
                <a:latin typeface="Anton" pitchFamily="34" charset="0"/>
                <a:ea typeface="Anton" pitchFamily="34" charset="-122"/>
                <a:cs typeface="Anton" pitchFamily="34" charset="-120"/>
              </a:rPr>
              <a:t>Cultural Impact</a:t>
            </a:r>
            <a:endParaRPr lang="en-US" sz="1701" dirty="0"/>
          </a:p>
        </p:txBody>
      </p:sp>
      <p:sp>
        <p:nvSpPr>
          <p:cNvPr id="17" name="Text 14"/>
          <p:cNvSpPr/>
          <p:nvPr/>
        </p:nvSpPr>
        <p:spPr>
          <a:xfrm>
            <a:off x="8265557" y="5592485"/>
            <a:ext cx="3769757" cy="829747"/>
          </a:xfrm>
          <a:prstGeom prst="rect">
            <a:avLst/>
          </a:prstGeom>
          <a:noFill/>
          <a:ln/>
        </p:spPr>
        <p:txBody>
          <a:bodyPr wrap="square" rtlCol="0" anchor="t"/>
          <a:lstStyle/>
          <a:p>
            <a:pPr marL="0" indent="0" algn="l">
              <a:lnSpc>
                <a:spcPts val="2177"/>
              </a:lnSpc>
              <a:buNone/>
            </a:pPr>
            <a:r>
              <a:rPr lang="en-US" sz="1361" kern="0" spc="-27" dirty="0">
                <a:solidFill>
                  <a:srgbClr val="E0D6DE"/>
                </a:solidFill>
                <a:latin typeface="Fira Sans" pitchFamily="34" charset="0"/>
                <a:ea typeface="Fira Sans" pitchFamily="34" charset="-122"/>
                <a:cs typeface="Fira Sans" pitchFamily="34" charset="-120"/>
              </a:rPr>
              <a:t>Islam has influenced various aspects of African culture, including art, architecture, music, and clothing.</a:t>
            </a:r>
            <a:endParaRPr lang="en-US" sz="1361" dirty="0"/>
          </a:p>
        </p:txBody>
      </p:sp>
      <p:sp>
        <p:nvSpPr>
          <p:cNvPr id="18" name="Shape 15"/>
          <p:cNvSpPr/>
          <p:nvPr/>
        </p:nvSpPr>
        <p:spPr>
          <a:xfrm>
            <a:off x="6515874" y="6278285"/>
            <a:ext cx="604837" cy="34528"/>
          </a:xfrm>
          <a:prstGeom prst="rect">
            <a:avLst/>
          </a:prstGeom>
          <a:solidFill>
            <a:srgbClr val="931F3B"/>
          </a:solidFill>
          <a:ln/>
        </p:spPr>
      </p:sp>
      <p:sp>
        <p:nvSpPr>
          <p:cNvPr id="19" name="Shape 16"/>
          <p:cNvSpPr/>
          <p:nvPr/>
        </p:nvSpPr>
        <p:spPr>
          <a:xfrm>
            <a:off x="7120711" y="6101239"/>
            <a:ext cx="388739" cy="388739"/>
          </a:xfrm>
          <a:prstGeom prst="roundRect">
            <a:avLst>
              <a:gd name="adj" fmla="val 26674"/>
            </a:avLst>
          </a:prstGeom>
          <a:solidFill>
            <a:srgbClr val="0D0D0D"/>
          </a:solidFill>
          <a:ln/>
        </p:spPr>
      </p:sp>
      <p:sp>
        <p:nvSpPr>
          <p:cNvPr id="20" name="Text 17"/>
          <p:cNvSpPr/>
          <p:nvPr/>
        </p:nvSpPr>
        <p:spPr>
          <a:xfrm>
            <a:off x="7252275" y="6166009"/>
            <a:ext cx="125492" cy="259199"/>
          </a:xfrm>
          <a:prstGeom prst="rect">
            <a:avLst/>
          </a:prstGeom>
          <a:noFill/>
          <a:ln/>
        </p:spPr>
        <p:txBody>
          <a:bodyPr wrap="none" rtlCol="0" anchor="t"/>
          <a:lstStyle/>
          <a:p>
            <a:pPr marL="0" indent="0" algn="ctr">
              <a:lnSpc>
                <a:spcPts val="2041"/>
              </a:lnSpc>
              <a:buNone/>
            </a:pPr>
            <a:r>
              <a:rPr lang="en-US" sz="2041" kern="0" spc="-20" dirty="0">
                <a:solidFill>
                  <a:srgbClr val="FA95AF"/>
                </a:solidFill>
                <a:latin typeface="Anton" pitchFamily="34" charset="0"/>
                <a:ea typeface="Anton" pitchFamily="34" charset="-122"/>
                <a:cs typeface="Anton" pitchFamily="34" charset="-120"/>
              </a:rPr>
              <a:t>3</a:t>
            </a:r>
            <a:endParaRPr lang="en-US" sz="2041" dirty="0"/>
          </a:p>
        </p:txBody>
      </p:sp>
      <p:sp>
        <p:nvSpPr>
          <p:cNvPr id="21" name="Text 18"/>
          <p:cNvSpPr/>
          <p:nvPr/>
        </p:nvSpPr>
        <p:spPr>
          <a:xfrm>
            <a:off x="4204335" y="6079688"/>
            <a:ext cx="2160270" cy="269915"/>
          </a:xfrm>
          <a:prstGeom prst="rect">
            <a:avLst/>
          </a:prstGeom>
          <a:noFill/>
          <a:ln/>
        </p:spPr>
        <p:txBody>
          <a:bodyPr wrap="none" rtlCol="0" anchor="t"/>
          <a:lstStyle/>
          <a:p>
            <a:pPr marL="0" indent="0" algn="r">
              <a:lnSpc>
                <a:spcPts val="2126"/>
              </a:lnSpc>
              <a:buNone/>
            </a:pPr>
            <a:r>
              <a:rPr lang="en-US" sz="1701" kern="0" spc="-17" dirty="0">
                <a:solidFill>
                  <a:srgbClr val="FA95AF"/>
                </a:solidFill>
                <a:latin typeface="Anton" pitchFamily="34" charset="0"/>
                <a:ea typeface="Anton" pitchFamily="34" charset="-122"/>
                <a:cs typeface="Anton" pitchFamily="34" charset="-120"/>
              </a:rPr>
              <a:t>Education and Law</a:t>
            </a:r>
            <a:endParaRPr lang="en-US" sz="1701" dirty="0"/>
          </a:p>
        </p:txBody>
      </p:sp>
      <p:sp>
        <p:nvSpPr>
          <p:cNvPr id="22" name="Text 19"/>
          <p:cNvSpPr/>
          <p:nvPr/>
        </p:nvSpPr>
        <p:spPr>
          <a:xfrm>
            <a:off x="2594967" y="6453188"/>
            <a:ext cx="3769638" cy="1106329"/>
          </a:xfrm>
          <a:prstGeom prst="rect">
            <a:avLst/>
          </a:prstGeom>
          <a:noFill/>
          <a:ln/>
        </p:spPr>
        <p:txBody>
          <a:bodyPr wrap="square" rtlCol="0" anchor="t"/>
          <a:lstStyle/>
          <a:p>
            <a:pPr marL="0" indent="0" algn="r">
              <a:lnSpc>
                <a:spcPts val="2177"/>
              </a:lnSpc>
              <a:buNone/>
            </a:pPr>
            <a:r>
              <a:rPr lang="en-US" sz="1361" kern="0" spc="-27" dirty="0">
                <a:solidFill>
                  <a:srgbClr val="E0D6DE"/>
                </a:solidFill>
                <a:latin typeface="Fira Sans" pitchFamily="34" charset="0"/>
                <a:ea typeface="Fira Sans" pitchFamily="34" charset="-122"/>
                <a:cs typeface="Fira Sans" pitchFamily="34" charset="-120"/>
              </a:rPr>
              <a:t>Mosques have traditionally served as centers of education, promoting literacy and religious knowledge, influencing legal systems and social structures.</a:t>
            </a:r>
            <a:endParaRPr lang="en-US" sz="1361" dirty="0"/>
          </a:p>
        </p:txBody>
      </p:sp>
      <p:sp>
        <p:nvSpPr>
          <p:cNvPr id="23" name="Shape 20"/>
          <p:cNvSpPr/>
          <p:nvPr/>
        </p:nvSpPr>
        <p:spPr>
          <a:xfrm>
            <a:off x="7509450" y="7277338"/>
            <a:ext cx="604837" cy="34528"/>
          </a:xfrm>
          <a:prstGeom prst="rect">
            <a:avLst/>
          </a:prstGeom>
          <a:solidFill>
            <a:srgbClr val="931F3B"/>
          </a:solidFill>
          <a:ln/>
        </p:spPr>
      </p:sp>
      <p:sp>
        <p:nvSpPr>
          <p:cNvPr id="24" name="Shape 21"/>
          <p:cNvSpPr/>
          <p:nvPr/>
        </p:nvSpPr>
        <p:spPr>
          <a:xfrm>
            <a:off x="7120711" y="7100292"/>
            <a:ext cx="388739" cy="388739"/>
          </a:xfrm>
          <a:prstGeom prst="roundRect">
            <a:avLst>
              <a:gd name="adj" fmla="val 26674"/>
            </a:avLst>
          </a:prstGeom>
          <a:solidFill>
            <a:srgbClr val="0D0D0D"/>
          </a:solidFill>
          <a:ln/>
        </p:spPr>
      </p:sp>
      <p:sp>
        <p:nvSpPr>
          <p:cNvPr id="25" name="Text 22"/>
          <p:cNvSpPr/>
          <p:nvPr/>
        </p:nvSpPr>
        <p:spPr>
          <a:xfrm>
            <a:off x="7252275" y="7165062"/>
            <a:ext cx="125492" cy="259199"/>
          </a:xfrm>
          <a:prstGeom prst="rect">
            <a:avLst/>
          </a:prstGeom>
          <a:noFill/>
          <a:ln/>
        </p:spPr>
        <p:txBody>
          <a:bodyPr wrap="none" rtlCol="0" anchor="t"/>
          <a:lstStyle/>
          <a:p>
            <a:pPr marL="0" indent="0" algn="ctr">
              <a:lnSpc>
                <a:spcPts val="2041"/>
              </a:lnSpc>
              <a:buNone/>
            </a:pPr>
            <a:r>
              <a:rPr lang="en-US" sz="2041" kern="0" spc="-20" dirty="0">
                <a:solidFill>
                  <a:srgbClr val="FA95AF"/>
                </a:solidFill>
                <a:latin typeface="Anton" pitchFamily="34" charset="0"/>
                <a:ea typeface="Anton" pitchFamily="34" charset="-122"/>
                <a:cs typeface="Anton" pitchFamily="34" charset="-120"/>
              </a:rPr>
              <a:t>4</a:t>
            </a:r>
            <a:endParaRPr lang="en-US" sz="2041" dirty="0"/>
          </a:p>
        </p:txBody>
      </p:sp>
      <p:sp>
        <p:nvSpPr>
          <p:cNvPr id="26" name="Text 23"/>
          <p:cNvSpPr/>
          <p:nvPr/>
        </p:nvSpPr>
        <p:spPr>
          <a:xfrm>
            <a:off x="8265557" y="7078742"/>
            <a:ext cx="2160270" cy="269915"/>
          </a:xfrm>
          <a:prstGeom prst="rect">
            <a:avLst/>
          </a:prstGeom>
          <a:noFill/>
          <a:ln/>
        </p:spPr>
        <p:txBody>
          <a:bodyPr wrap="none" rtlCol="0" anchor="t"/>
          <a:lstStyle/>
          <a:p>
            <a:pPr marL="0" indent="0" algn="l">
              <a:lnSpc>
                <a:spcPts val="2126"/>
              </a:lnSpc>
              <a:buNone/>
            </a:pPr>
            <a:r>
              <a:rPr lang="en-US" sz="1701" kern="0" spc="-17" dirty="0">
                <a:solidFill>
                  <a:srgbClr val="FA95AF"/>
                </a:solidFill>
                <a:latin typeface="Anton" pitchFamily="34" charset="0"/>
                <a:ea typeface="Anton" pitchFamily="34" charset="-122"/>
                <a:cs typeface="Anton" pitchFamily="34" charset="-120"/>
              </a:rPr>
              <a:t>Social Cohesion</a:t>
            </a:r>
            <a:endParaRPr lang="en-US" sz="1701" dirty="0"/>
          </a:p>
        </p:txBody>
      </p:sp>
      <p:sp>
        <p:nvSpPr>
          <p:cNvPr id="27" name="Text 24"/>
          <p:cNvSpPr/>
          <p:nvPr/>
        </p:nvSpPr>
        <p:spPr>
          <a:xfrm>
            <a:off x="8265557" y="7452241"/>
            <a:ext cx="3769757" cy="829747"/>
          </a:xfrm>
          <a:prstGeom prst="rect">
            <a:avLst/>
          </a:prstGeom>
          <a:noFill/>
          <a:ln/>
        </p:spPr>
        <p:txBody>
          <a:bodyPr wrap="square" rtlCol="0" anchor="t"/>
          <a:lstStyle/>
          <a:p>
            <a:pPr marL="0" indent="0" algn="l">
              <a:lnSpc>
                <a:spcPts val="2177"/>
              </a:lnSpc>
              <a:buNone/>
            </a:pPr>
            <a:r>
              <a:rPr lang="en-US" sz="1361" kern="0" spc="-27" dirty="0">
                <a:solidFill>
                  <a:srgbClr val="E0D6DE"/>
                </a:solidFill>
                <a:latin typeface="Fira Sans" pitchFamily="34" charset="0"/>
                <a:ea typeface="Fira Sans" pitchFamily="34" charset="-122"/>
                <a:cs typeface="Fira Sans" pitchFamily="34" charset="-120"/>
              </a:rPr>
              <a:t>Islam has contributed to the development of strong social communities, fostering a sense of unity and shared identity.</a:t>
            </a:r>
            <a:endParaRPr lang="en-US" sz="1361"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21212"/>
          </a:solidFill>
          <a:ln/>
        </p:spPr>
      </p:sp>
      <p:sp>
        <p:nvSpPr>
          <p:cNvPr id="3" name="Shape 1"/>
          <p:cNvSpPr/>
          <p:nvPr/>
        </p:nvSpPr>
        <p:spPr>
          <a:xfrm>
            <a:off x="0" y="0"/>
            <a:ext cx="14630400" cy="8229600"/>
          </a:xfrm>
          <a:prstGeom prst="rect">
            <a:avLst/>
          </a:prstGeom>
          <a:solidFill>
            <a:srgbClr val="1F1F1F"/>
          </a:solidFill>
          <a:ln/>
        </p:spPr>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5" name="Text 2"/>
          <p:cNvSpPr/>
          <p:nvPr/>
        </p:nvSpPr>
        <p:spPr>
          <a:xfrm>
            <a:off x="604837" y="1098828"/>
            <a:ext cx="4320540" cy="540068"/>
          </a:xfrm>
          <a:prstGeom prst="rect">
            <a:avLst/>
          </a:prstGeom>
          <a:noFill/>
          <a:ln/>
        </p:spPr>
        <p:txBody>
          <a:bodyPr wrap="none" rtlCol="0" anchor="t"/>
          <a:lstStyle/>
          <a:p>
            <a:pPr marL="0" indent="0">
              <a:lnSpc>
                <a:spcPts val="4253"/>
              </a:lnSpc>
              <a:buNone/>
            </a:pPr>
            <a:r>
              <a:rPr lang="en-US" sz="3402" kern="0" spc="-34" dirty="0">
                <a:solidFill>
                  <a:srgbClr val="FA95AF"/>
                </a:solidFill>
                <a:latin typeface="Anton" pitchFamily="34" charset="0"/>
                <a:ea typeface="Anton" pitchFamily="34" charset="-122"/>
                <a:cs typeface="Anton" pitchFamily="34" charset="-120"/>
              </a:rPr>
              <a:t>Interplay of Religions</a:t>
            </a:r>
            <a:endParaRPr lang="en-US" sz="3402" dirty="0"/>
          </a:p>
        </p:txBody>
      </p:sp>
      <p:sp>
        <p:nvSpPr>
          <p:cNvPr id="6" name="Text 3"/>
          <p:cNvSpPr/>
          <p:nvPr/>
        </p:nvSpPr>
        <p:spPr>
          <a:xfrm>
            <a:off x="604837" y="1898094"/>
            <a:ext cx="7934325" cy="829747"/>
          </a:xfrm>
          <a:prstGeom prst="rect">
            <a:avLst/>
          </a:prstGeom>
          <a:noFill/>
          <a:ln/>
        </p:spPr>
        <p:txBody>
          <a:bodyPr wrap="square" rtlCol="0" anchor="t"/>
          <a:lstStyle/>
          <a:p>
            <a:pPr marL="0" indent="0">
              <a:lnSpc>
                <a:spcPts val="2177"/>
              </a:lnSpc>
              <a:buNone/>
            </a:pPr>
            <a:r>
              <a:rPr lang="en-US" sz="1361" kern="0" spc="-27" dirty="0">
                <a:solidFill>
                  <a:srgbClr val="E0D6DE"/>
                </a:solidFill>
                <a:latin typeface="Fira Sans" pitchFamily="34" charset="0"/>
                <a:ea typeface="Fira Sans" pitchFamily="34" charset="-122"/>
                <a:cs typeface="Fira Sans" pitchFamily="34" charset="-120"/>
              </a:rPr>
              <a:t>The interplay of African traditional religions, Christianity, and Islam has shaped the religious landscape of the continent, creating a tapestry of beliefs and practices. This coexistence has led to both assimilation and resistance, resulting in a complex and dynamic religious landscape.</a:t>
            </a:r>
            <a:endParaRPr lang="en-US" sz="1361" dirty="0"/>
          </a:p>
        </p:txBody>
      </p:sp>
      <p:sp>
        <p:nvSpPr>
          <p:cNvPr id="7" name="Shape 4"/>
          <p:cNvSpPr/>
          <p:nvPr/>
        </p:nvSpPr>
        <p:spPr>
          <a:xfrm>
            <a:off x="604837" y="2922151"/>
            <a:ext cx="7934325" cy="1052155"/>
          </a:xfrm>
          <a:prstGeom prst="rect">
            <a:avLst/>
          </a:prstGeom>
          <a:solidFill>
            <a:srgbClr val="0D0D0D"/>
          </a:solidFill>
          <a:ln/>
        </p:spPr>
      </p:sp>
      <p:sp>
        <p:nvSpPr>
          <p:cNvPr id="8" name="Text 5"/>
          <p:cNvSpPr/>
          <p:nvPr/>
        </p:nvSpPr>
        <p:spPr>
          <a:xfrm>
            <a:off x="777597" y="3033355"/>
            <a:ext cx="3617833" cy="276582"/>
          </a:xfrm>
          <a:prstGeom prst="rect">
            <a:avLst/>
          </a:prstGeom>
          <a:noFill/>
          <a:ln/>
        </p:spPr>
        <p:txBody>
          <a:bodyPr wrap="none" rtlCol="0" anchor="t"/>
          <a:lstStyle/>
          <a:p>
            <a:pPr marL="0" indent="0">
              <a:lnSpc>
                <a:spcPts val="2177"/>
              </a:lnSpc>
              <a:buNone/>
            </a:pPr>
            <a:r>
              <a:rPr lang="en-US" sz="1361" kern="0" spc="-27" dirty="0">
                <a:solidFill>
                  <a:srgbClr val="E0D6DE"/>
                </a:solidFill>
                <a:latin typeface="Fira Sans" pitchFamily="34" charset="0"/>
                <a:ea typeface="Fira Sans" pitchFamily="34" charset="-122"/>
                <a:cs typeface="Fira Sans" pitchFamily="34" charset="-120"/>
              </a:rPr>
              <a:t>Syncretism</a:t>
            </a:r>
            <a:endParaRPr lang="en-US" sz="1361" dirty="0"/>
          </a:p>
        </p:txBody>
      </p:sp>
      <p:sp>
        <p:nvSpPr>
          <p:cNvPr id="9" name="Text 6"/>
          <p:cNvSpPr/>
          <p:nvPr/>
        </p:nvSpPr>
        <p:spPr>
          <a:xfrm>
            <a:off x="4748570" y="3033355"/>
            <a:ext cx="3617833" cy="829747"/>
          </a:xfrm>
          <a:prstGeom prst="rect">
            <a:avLst/>
          </a:prstGeom>
          <a:noFill/>
          <a:ln/>
        </p:spPr>
        <p:txBody>
          <a:bodyPr wrap="square" rtlCol="0" anchor="t"/>
          <a:lstStyle/>
          <a:p>
            <a:pPr marL="0" indent="0">
              <a:lnSpc>
                <a:spcPts val="2177"/>
              </a:lnSpc>
              <a:buNone/>
            </a:pPr>
            <a:r>
              <a:rPr lang="en-US" sz="1361" kern="0" spc="-27" dirty="0">
                <a:solidFill>
                  <a:srgbClr val="E0D6DE"/>
                </a:solidFill>
                <a:latin typeface="Fira Sans" pitchFamily="34" charset="0"/>
                <a:ea typeface="Fira Sans" pitchFamily="34" charset="-122"/>
                <a:cs typeface="Fira Sans" pitchFamily="34" charset="-120"/>
              </a:rPr>
              <a:t>The blending of different religious beliefs and practices, often seen in African traditional religions, Christianity, and Islam.</a:t>
            </a:r>
            <a:endParaRPr lang="en-US" sz="1361" dirty="0"/>
          </a:p>
        </p:txBody>
      </p:sp>
      <p:sp>
        <p:nvSpPr>
          <p:cNvPr id="10" name="Text 7"/>
          <p:cNvSpPr/>
          <p:nvPr/>
        </p:nvSpPr>
        <p:spPr>
          <a:xfrm>
            <a:off x="777597" y="4085511"/>
            <a:ext cx="3617833" cy="276582"/>
          </a:xfrm>
          <a:prstGeom prst="rect">
            <a:avLst/>
          </a:prstGeom>
          <a:noFill/>
          <a:ln/>
        </p:spPr>
        <p:txBody>
          <a:bodyPr wrap="none" rtlCol="0" anchor="t"/>
          <a:lstStyle/>
          <a:p>
            <a:pPr marL="0" indent="0">
              <a:lnSpc>
                <a:spcPts val="2177"/>
              </a:lnSpc>
              <a:buNone/>
            </a:pPr>
            <a:r>
              <a:rPr lang="en-US" sz="1361" kern="0" spc="-27" dirty="0">
                <a:solidFill>
                  <a:srgbClr val="E0D6DE"/>
                </a:solidFill>
                <a:latin typeface="Fira Sans" pitchFamily="34" charset="0"/>
                <a:ea typeface="Fira Sans" pitchFamily="34" charset="-122"/>
                <a:cs typeface="Fira Sans" pitchFamily="34" charset="-120"/>
              </a:rPr>
              <a:t>Religious Pluralism</a:t>
            </a:r>
            <a:endParaRPr lang="en-US" sz="1361" dirty="0"/>
          </a:p>
        </p:txBody>
      </p:sp>
      <p:sp>
        <p:nvSpPr>
          <p:cNvPr id="11" name="Text 8"/>
          <p:cNvSpPr/>
          <p:nvPr/>
        </p:nvSpPr>
        <p:spPr>
          <a:xfrm>
            <a:off x="4748570" y="4085511"/>
            <a:ext cx="3617833" cy="829747"/>
          </a:xfrm>
          <a:prstGeom prst="rect">
            <a:avLst/>
          </a:prstGeom>
          <a:noFill/>
          <a:ln/>
        </p:spPr>
        <p:txBody>
          <a:bodyPr wrap="square" rtlCol="0" anchor="t"/>
          <a:lstStyle/>
          <a:p>
            <a:pPr marL="0" indent="0">
              <a:lnSpc>
                <a:spcPts val="2177"/>
              </a:lnSpc>
              <a:buNone/>
            </a:pPr>
            <a:r>
              <a:rPr lang="en-US" sz="1361" kern="0" spc="-27" dirty="0">
                <a:solidFill>
                  <a:srgbClr val="E0D6DE"/>
                </a:solidFill>
                <a:latin typeface="Fira Sans" pitchFamily="34" charset="0"/>
                <a:ea typeface="Fira Sans" pitchFamily="34" charset="-122"/>
                <a:cs typeface="Fira Sans" pitchFamily="34" charset="-120"/>
              </a:rPr>
              <a:t>The acceptance and tolerance of multiple religious traditions within a society, reflecting the diversity of religious beliefs in Africa.</a:t>
            </a:r>
            <a:endParaRPr lang="en-US" sz="1361" dirty="0"/>
          </a:p>
        </p:txBody>
      </p:sp>
      <p:sp>
        <p:nvSpPr>
          <p:cNvPr id="12" name="Shape 9"/>
          <p:cNvSpPr/>
          <p:nvPr/>
        </p:nvSpPr>
        <p:spPr>
          <a:xfrm>
            <a:off x="604837" y="5026462"/>
            <a:ext cx="7934325" cy="1052155"/>
          </a:xfrm>
          <a:prstGeom prst="rect">
            <a:avLst/>
          </a:prstGeom>
          <a:solidFill>
            <a:srgbClr val="0D0D0D"/>
          </a:solidFill>
          <a:ln/>
        </p:spPr>
      </p:sp>
      <p:sp>
        <p:nvSpPr>
          <p:cNvPr id="13" name="Text 10"/>
          <p:cNvSpPr/>
          <p:nvPr/>
        </p:nvSpPr>
        <p:spPr>
          <a:xfrm>
            <a:off x="777597" y="5137666"/>
            <a:ext cx="3617833" cy="276582"/>
          </a:xfrm>
          <a:prstGeom prst="rect">
            <a:avLst/>
          </a:prstGeom>
          <a:noFill/>
          <a:ln/>
        </p:spPr>
        <p:txBody>
          <a:bodyPr wrap="none" rtlCol="0" anchor="t"/>
          <a:lstStyle/>
          <a:p>
            <a:pPr marL="0" indent="0">
              <a:lnSpc>
                <a:spcPts val="2177"/>
              </a:lnSpc>
              <a:buNone/>
            </a:pPr>
            <a:r>
              <a:rPr lang="en-US" sz="1361" kern="0" spc="-27" dirty="0">
                <a:solidFill>
                  <a:srgbClr val="E0D6DE"/>
                </a:solidFill>
                <a:latin typeface="Fira Sans" pitchFamily="34" charset="0"/>
                <a:ea typeface="Fira Sans" pitchFamily="34" charset="-122"/>
                <a:cs typeface="Fira Sans" pitchFamily="34" charset="-120"/>
              </a:rPr>
              <a:t>Cultural Exchange</a:t>
            </a:r>
            <a:endParaRPr lang="en-US" sz="1361" dirty="0"/>
          </a:p>
        </p:txBody>
      </p:sp>
      <p:sp>
        <p:nvSpPr>
          <p:cNvPr id="14" name="Text 11"/>
          <p:cNvSpPr/>
          <p:nvPr/>
        </p:nvSpPr>
        <p:spPr>
          <a:xfrm>
            <a:off x="4748570" y="5137666"/>
            <a:ext cx="3617833" cy="829747"/>
          </a:xfrm>
          <a:prstGeom prst="rect">
            <a:avLst/>
          </a:prstGeom>
          <a:noFill/>
          <a:ln/>
        </p:spPr>
        <p:txBody>
          <a:bodyPr wrap="square" rtlCol="0" anchor="t"/>
          <a:lstStyle/>
          <a:p>
            <a:pPr marL="0" indent="0">
              <a:lnSpc>
                <a:spcPts val="2177"/>
              </a:lnSpc>
              <a:buNone/>
            </a:pPr>
            <a:r>
              <a:rPr lang="en-US" sz="1361" kern="0" spc="-27" dirty="0">
                <a:solidFill>
                  <a:srgbClr val="E0D6DE"/>
                </a:solidFill>
                <a:latin typeface="Fira Sans" pitchFamily="34" charset="0"/>
                <a:ea typeface="Fira Sans" pitchFamily="34" charset="-122"/>
                <a:cs typeface="Fira Sans" pitchFamily="34" charset="-120"/>
              </a:rPr>
              <a:t>The interaction between different religious groups has led to the exchange of ideas, practices, and cultural expressions.</a:t>
            </a:r>
            <a:endParaRPr lang="en-US" sz="1361" dirty="0"/>
          </a:p>
        </p:txBody>
      </p:sp>
      <p:sp>
        <p:nvSpPr>
          <p:cNvPr id="15" name="Text 12"/>
          <p:cNvSpPr/>
          <p:nvPr/>
        </p:nvSpPr>
        <p:spPr>
          <a:xfrm>
            <a:off x="777597" y="6189821"/>
            <a:ext cx="3617833" cy="276582"/>
          </a:xfrm>
          <a:prstGeom prst="rect">
            <a:avLst/>
          </a:prstGeom>
          <a:noFill/>
          <a:ln/>
        </p:spPr>
        <p:txBody>
          <a:bodyPr wrap="none" rtlCol="0" anchor="t"/>
          <a:lstStyle/>
          <a:p>
            <a:pPr marL="0" indent="0">
              <a:lnSpc>
                <a:spcPts val="2177"/>
              </a:lnSpc>
              <a:buNone/>
            </a:pPr>
            <a:r>
              <a:rPr lang="en-US" sz="1361" kern="0" spc="-27" dirty="0">
                <a:solidFill>
                  <a:srgbClr val="E0D6DE"/>
                </a:solidFill>
                <a:latin typeface="Fira Sans" pitchFamily="34" charset="0"/>
                <a:ea typeface="Fira Sans" pitchFamily="34" charset="-122"/>
                <a:cs typeface="Fira Sans" pitchFamily="34" charset="-120"/>
              </a:rPr>
              <a:t>Social Cohesion</a:t>
            </a:r>
            <a:endParaRPr lang="en-US" sz="1361" dirty="0"/>
          </a:p>
        </p:txBody>
      </p:sp>
      <p:sp>
        <p:nvSpPr>
          <p:cNvPr id="16" name="Text 13"/>
          <p:cNvSpPr/>
          <p:nvPr/>
        </p:nvSpPr>
        <p:spPr>
          <a:xfrm>
            <a:off x="4748570" y="6189821"/>
            <a:ext cx="3617833" cy="829747"/>
          </a:xfrm>
          <a:prstGeom prst="rect">
            <a:avLst/>
          </a:prstGeom>
          <a:noFill/>
          <a:ln/>
        </p:spPr>
        <p:txBody>
          <a:bodyPr wrap="square" rtlCol="0" anchor="t"/>
          <a:lstStyle/>
          <a:p>
            <a:pPr marL="0" indent="0">
              <a:lnSpc>
                <a:spcPts val="2177"/>
              </a:lnSpc>
              <a:buNone/>
            </a:pPr>
            <a:r>
              <a:rPr lang="en-US" sz="1361" kern="0" spc="-27" dirty="0">
                <a:solidFill>
                  <a:srgbClr val="E0D6DE"/>
                </a:solidFill>
                <a:latin typeface="Fira Sans" pitchFamily="34" charset="0"/>
                <a:ea typeface="Fira Sans" pitchFamily="34" charset="-122"/>
                <a:cs typeface="Fira Sans" pitchFamily="34" charset="-120"/>
              </a:rPr>
              <a:t>Despite religious differences, religious institutions often play a vital role in promoting social cohesion and community engagement.</a:t>
            </a:r>
            <a:endParaRPr lang="en-US" sz="1361"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TotalTime>
  <Words>1069</Words>
  <Application>Microsoft Office PowerPoint</Application>
  <PresentationFormat>Custom</PresentationFormat>
  <Paragraphs>96</Paragraphs>
  <Slides>8</Slides>
  <Notes>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vt:i4>
      </vt:variant>
    </vt:vector>
  </HeadingPairs>
  <TitlesOfParts>
    <vt:vector size="13" baseType="lpstr">
      <vt:lpstr>Anton</vt:lpstr>
      <vt:lpstr>Arial</vt:lpstr>
      <vt:lpstr>Calibri</vt:lpstr>
      <vt:lpstr>Fira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HP 840</cp:lastModifiedBy>
  <cp:revision>4</cp:revision>
  <dcterms:created xsi:type="dcterms:W3CDTF">2024-07-09T13:43:46Z</dcterms:created>
  <dcterms:modified xsi:type="dcterms:W3CDTF">2024-07-30T11:33:26Z</dcterms:modified>
</cp:coreProperties>
</file>